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10799763"/>
  <p:notesSz cx="6797675" cy="98742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1932" y="60"/>
      </p:cViewPr>
      <p:guideLst>
        <p:guide orient="horz" pos="3401"/>
        <p:guide pos="38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1" y="1767462"/>
            <a:ext cx="10363200" cy="375991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5672376"/>
            <a:ext cx="9144000" cy="2607442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906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522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574987"/>
            <a:ext cx="2628900" cy="9152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574987"/>
            <a:ext cx="7734300" cy="91523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560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8093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692448"/>
            <a:ext cx="10515600" cy="4492401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7227349"/>
            <a:ext cx="10515600" cy="236244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615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2874937"/>
            <a:ext cx="5181600" cy="685235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2874937"/>
            <a:ext cx="5181600" cy="685235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617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574994"/>
            <a:ext cx="10515600" cy="208745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1" y="2647447"/>
            <a:ext cx="5157787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1" y="3944918"/>
            <a:ext cx="5157787" cy="58023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647447"/>
            <a:ext cx="5183188" cy="129747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944918"/>
            <a:ext cx="5183188" cy="5802373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583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05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67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719986"/>
            <a:ext cx="3932237" cy="251994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9" y="1554968"/>
            <a:ext cx="6172200" cy="767483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3239933"/>
            <a:ext cx="3932237" cy="600236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1413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719986"/>
            <a:ext cx="3932237" cy="2519945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9" y="1554968"/>
            <a:ext cx="6172200" cy="7674832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3239933"/>
            <a:ext cx="3932237" cy="6002369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548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574994"/>
            <a:ext cx="1051560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2874937"/>
            <a:ext cx="1051560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0009787"/>
            <a:ext cx="27432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58A7A-9A37-41D2-94D8-D1E68A0A6F3E}" type="datetimeFigureOut">
              <a:rPr lang="pt-BR" smtClean="0"/>
              <a:t>31/01/2020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10009787"/>
            <a:ext cx="41148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0009787"/>
            <a:ext cx="274320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D13DD-C175-4901-B937-E97061EFBE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9003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97" y="836569"/>
            <a:ext cx="11305309" cy="9234153"/>
          </a:xfrm>
          <a:ln w="57150">
            <a:solidFill>
              <a:srgbClr val="00B0F0"/>
            </a:solidFill>
          </a:ln>
        </p:spPr>
        <p:txBody>
          <a:bodyPr>
            <a:normAutofit lnSpcReduction="10000"/>
          </a:bodyPr>
          <a:lstStyle/>
          <a:p>
            <a:endParaRPr lang="pt-BR" sz="1600" dirty="0"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endParaRPr lang="pt-BR" sz="1000" b="1" dirty="0"/>
          </a:p>
          <a:p>
            <a:r>
              <a:rPr lang="pt-BR" sz="36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PROGRAMA </a:t>
            </a:r>
            <a:r>
              <a:rPr lang="pt-BR" sz="3600" b="1" dirty="0">
                <a:solidFill>
                  <a:srgbClr val="00B0F0"/>
                </a:solidFill>
                <a:latin typeface="Segoe Print" panose="02000600000000000000" pitchFamily="2" charset="0"/>
              </a:rPr>
              <a:t>DE VOLUNTARIADO</a:t>
            </a:r>
          </a:p>
          <a:p>
            <a:r>
              <a:rPr lang="pt-BR" sz="2800" b="1" dirty="0" smtClean="0">
                <a:solidFill>
                  <a:srgbClr val="FF0000"/>
                </a:solidFill>
              </a:rPr>
              <a:t>PROJETO PILOTO</a:t>
            </a: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sz="2200" b="1" dirty="0" smtClean="0"/>
          </a:p>
          <a:p>
            <a:endParaRPr lang="pt-BR" sz="2200" b="1" dirty="0"/>
          </a:p>
          <a:p>
            <a:r>
              <a:rPr lang="pt-BR" sz="2200" b="1" dirty="0" smtClean="0"/>
              <a:t>“</a:t>
            </a:r>
            <a:r>
              <a:rPr lang="pt-BR" sz="2200" b="1" dirty="0"/>
              <a:t>Respeitar a dignidade de toda a pessoa, reconhecer a sua capacidade de </a:t>
            </a:r>
            <a:endParaRPr lang="pt-BR" sz="2200" dirty="0"/>
          </a:p>
          <a:p>
            <a:r>
              <a:rPr lang="pt-BR" sz="2200" b="1" dirty="0"/>
              <a:t>exercer seus direitos de cidadão e ser agente de seu próprio desenvolvimento”.</a:t>
            </a:r>
            <a:endParaRPr lang="pt-BR" sz="2200" dirty="0"/>
          </a:p>
          <a:p>
            <a:r>
              <a:rPr lang="pt-BR" sz="2000" b="1" dirty="0">
                <a:solidFill>
                  <a:srgbClr val="FF0000"/>
                </a:solidFill>
                <a:latin typeface="Segoe Print" panose="02000600000000000000" pitchFamily="2" charset="0"/>
              </a:rPr>
              <a:t>Declaração Universal sobre o </a:t>
            </a:r>
            <a:r>
              <a:rPr lang="pt-BR" sz="20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Voluntariado</a:t>
            </a:r>
          </a:p>
          <a:p>
            <a:endParaRPr lang="pt-BR" sz="1800" b="1" dirty="0" smtClean="0">
              <a:solidFill>
                <a:srgbClr val="FF0000"/>
              </a:solidFill>
            </a:endParaRPr>
          </a:p>
          <a:p>
            <a:endParaRPr lang="pt-BR" sz="1800" b="1" dirty="0">
              <a:solidFill>
                <a:srgbClr val="FF0000"/>
              </a:solidFill>
            </a:endParaRPr>
          </a:p>
          <a:p>
            <a:pPr defTabSz="1042988"/>
            <a:r>
              <a:rPr lang="pt-BR" sz="2600" b="1" dirty="0" smtClean="0"/>
              <a:t>                                                                                                                SEHAB</a:t>
            </a:r>
            <a:r>
              <a:rPr lang="pt-BR" sz="1800" b="1" dirty="0" smtClean="0"/>
              <a:t> </a:t>
            </a:r>
            <a:r>
              <a:rPr lang="pt-BR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</a:t>
            </a:r>
            <a:endParaRPr lang="pt-BR" sz="1200" b="1" dirty="0" smtClean="0"/>
          </a:p>
        </p:txBody>
      </p:sp>
      <p:pic>
        <p:nvPicPr>
          <p:cNvPr id="5" name="Imagem 4" descr="http://www.cohabcp.com.br/imagens/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141" y="9029830"/>
            <a:ext cx="1047338" cy="819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 descr="Prefeitura de Campinas, um novo tempo para nossa cidad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851" y="9029830"/>
            <a:ext cx="1676907" cy="819514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2936" y="2630911"/>
            <a:ext cx="4971429" cy="44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20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POSSIBILIDADES DE AÇÕES VOLUNTÁRIAS</a:t>
            </a:r>
          </a:p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2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Promover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gincanas e eventos para arrecadação de recursos;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Organizar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campanhas beneficentes;</a:t>
            </a: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Realizar atividades educativas como contação de histórias para crianças, etc.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Dar apoio emocional a pessoas hospitalizadas ou doentes crônicos;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Realizar atividades de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entretenimento e ajuda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para idosos;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Organizar passeios para adolescentes de comunidades carentes;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Ler livros para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cegos;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M</a:t>
            </a:r>
            <a:r>
              <a:rPr lang="pt-BR" sz="2400" b="1" dirty="0" smtClean="0"/>
              <a:t>utirão </a:t>
            </a:r>
            <a:r>
              <a:rPr lang="pt-BR" sz="2400" b="1" dirty="0"/>
              <a:t>de funcionários voluntários, para atender, </a:t>
            </a:r>
            <a:r>
              <a:rPr lang="pt-BR" sz="2400" b="1" dirty="0" smtClean="0"/>
              <a:t>dentro </a:t>
            </a:r>
            <a:r>
              <a:rPr lang="pt-BR" sz="2400" b="1" dirty="0"/>
              <a:t>de </a:t>
            </a:r>
            <a:r>
              <a:rPr lang="pt-BR" sz="2400" b="1" dirty="0" smtClean="0"/>
              <a:t>sua</a:t>
            </a: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dirty="0"/>
              <a:t> </a:t>
            </a:r>
            <a:r>
              <a:rPr lang="pt-BR" sz="2400" b="1" dirty="0" smtClean="0"/>
              <a:t>    capacidade </a:t>
            </a:r>
            <a:r>
              <a:rPr lang="pt-BR" sz="2400" b="1" dirty="0"/>
              <a:t>técnica, as necessidades de </a:t>
            </a:r>
            <a:r>
              <a:rPr lang="pt-BR" sz="2400" b="1" dirty="0" smtClean="0"/>
              <a:t>entidades sociais cadastradas,</a:t>
            </a: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/>
              <a:t>     com </a:t>
            </a:r>
            <a:r>
              <a:rPr lang="pt-BR" sz="2400" b="1" dirty="0"/>
              <a:t>manutenção elétrica, hidráulica e </a:t>
            </a:r>
            <a:r>
              <a:rPr lang="pt-BR" sz="2400" b="1" dirty="0" smtClean="0"/>
              <a:t>pintura; </a:t>
            </a:r>
            <a:endParaRPr lang="pt-BR" sz="2400" b="1" dirty="0"/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Participar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do conselho de entidades sociais;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Utilizar sua rede de contatos para captação de recursos para instituições </a:t>
            </a: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  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ou comunidades apoiadas.</a:t>
            </a:r>
          </a:p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Todas as atividades acima indicadas, após escolhidas pelos voluntários, serão </a:t>
            </a:r>
          </a:p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objeto de planejamento por parte do Grupo de Trabalho do Voluntariado, </a:t>
            </a:r>
          </a:p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 indicação de:</a:t>
            </a:r>
          </a:p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Beneficiados;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Descrição das ações; 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Necessidades;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Datas dos eventos, etc.</a:t>
            </a:r>
          </a:p>
          <a:p>
            <a:pPr marL="62230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33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47500" lnSpcReduction="20000"/>
          </a:bodyPr>
          <a:lstStyle/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59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51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PROGRAMAS E CAMPANHAS PERMANENTES</a:t>
            </a:r>
            <a:endParaRPr lang="pt-BR" altLang="pt-BR" sz="5100" b="1" dirty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51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51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Integram o Programa do Voluntariado, além das atividades</a:t>
            </a:r>
          </a:p>
          <a:p>
            <a:pPr marL="265113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r>
              <a:rPr lang="pt-BR" altLang="pt-BR" sz="51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anteriormente citadas, as seguintes ações:</a:t>
            </a:r>
          </a:p>
          <a:p>
            <a:pPr marL="265113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450850" algn="l"/>
            <a:endParaRPr lang="pt-BR" sz="5100" b="1" dirty="0" smtClean="0">
              <a:solidFill>
                <a:srgbClr val="FF0000"/>
              </a:solidFill>
            </a:endParaRPr>
          </a:p>
          <a:p>
            <a:pPr marL="450850" algn="l"/>
            <a:endParaRPr lang="pt-BR" sz="5100" b="1" dirty="0">
              <a:solidFill>
                <a:srgbClr val="FF0000"/>
              </a:solidFill>
            </a:endParaRPr>
          </a:p>
          <a:p>
            <a:pPr marL="450850" algn="l"/>
            <a:r>
              <a:rPr lang="pt-BR" sz="5100" b="1" dirty="0">
                <a:solidFill>
                  <a:srgbClr val="FF0000"/>
                </a:solidFill>
                <a:latin typeface="Segoe Print" panose="02000600000000000000" pitchFamily="2" charset="0"/>
              </a:rPr>
              <a:t>Coleta de óleo de cozinha </a:t>
            </a:r>
            <a:r>
              <a:rPr lang="pt-BR" sz="5100" b="1" dirty="0"/>
              <a:t>das casas dos funcionários para reciclagem</a:t>
            </a:r>
            <a:r>
              <a:rPr lang="pt-BR" sz="5100" b="1" dirty="0" smtClean="0"/>
              <a:t>,</a:t>
            </a:r>
          </a:p>
          <a:p>
            <a:pPr marL="450850" algn="l"/>
            <a:r>
              <a:rPr lang="pt-BR" sz="5100" b="1" dirty="0" smtClean="0"/>
              <a:t>com o objetivo </a:t>
            </a:r>
            <a:r>
              <a:rPr lang="pt-BR" sz="5100" b="1" dirty="0"/>
              <a:t>de evitar a contaminação das redes de esgoto e rios da região. </a:t>
            </a:r>
          </a:p>
          <a:p>
            <a:pPr marL="450850" algn="l"/>
            <a:r>
              <a:rPr lang="pt-BR" sz="5100" b="1" dirty="0"/>
              <a:t> </a:t>
            </a:r>
            <a:endParaRPr lang="pt-BR" sz="5100" dirty="0"/>
          </a:p>
          <a:p>
            <a:pPr marL="450850" algn="l"/>
            <a:r>
              <a:rPr lang="pt-BR" sz="5100" b="1" dirty="0">
                <a:solidFill>
                  <a:srgbClr val="FF0000"/>
                </a:solidFill>
                <a:latin typeface="Segoe Print" panose="02000600000000000000" pitchFamily="2" charset="0"/>
              </a:rPr>
              <a:t>Cata latinhas. </a:t>
            </a:r>
            <a:r>
              <a:rPr lang="pt-BR" sz="5100" b="1" dirty="0"/>
              <a:t>Coleta para reciclagem, que serão destinadas a entidades </a:t>
            </a:r>
            <a:r>
              <a:rPr lang="pt-BR" sz="5100" b="1" dirty="0" smtClean="0"/>
              <a:t>de </a:t>
            </a:r>
          </a:p>
          <a:p>
            <a:pPr marL="450850" algn="l"/>
            <a:r>
              <a:rPr lang="pt-BR" sz="5100" b="1" dirty="0" smtClean="0"/>
              <a:t>beneficência </a:t>
            </a:r>
            <a:r>
              <a:rPr lang="pt-BR" sz="5100" b="1" dirty="0"/>
              <a:t>para sua utilização na compra de cadeiras de rodas, </a:t>
            </a:r>
            <a:r>
              <a:rPr lang="pt-BR" sz="5100" b="1" dirty="0" smtClean="0"/>
              <a:t>por </a:t>
            </a:r>
            <a:r>
              <a:rPr lang="pt-BR" sz="5100" b="1" dirty="0"/>
              <a:t>exemplo.</a:t>
            </a:r>
            <a:endParaRPr lang="pt-BR" sz="5100" dirty="0"/>
          </a:p>
          <a:p>
            <a:pPr marL="450850" algn="l"/>
            <a:r>
              <a:rPr lang="pt-BR" sz="5100" b="1" dirty="0"/>
              <a:t> </a:t>
            </a:r>
            <a:endParaRPr lang="pt-BR" sz="5100" dirty="0"/>
          </a:p>
          <a:p>
            <a:pPr marL="450850" algn="l"/>
            <a:r>
              <a:rPr lang="pt-BR" sz="5100" b="1" dirty="0">
                <a:solidFill>
                  <a:srgbClr val="FF0000"/>
                </a:solidFill>
                <a:latin typeface="Segoe Print" panose="02000600000000000000" pitchFamily="2" charset="0"/>
              </a:rPr>
              <a:t>Cata lacres. </a:t>
            </a:r>
            <a:r>
              <a:rPr lang="pt-BR" sz="5100" b="1" dirty="0"/>
              <a:t>Coleta de lacres de latas de alumínio para reciclagem, </a:t>
            </a:r>
            <a:r>
              <a:rPr lang="pt-BR" sz="5100" b="1" dirty="0" smtClean="0"/>
              <a:t>que serão</a:t>
            </a:r>
          </a:p>
          <a:p>
            <a:pPr marL="450850" algn="l"/>
            <a:r>
              <a:rPr lang="pt-BR" sz="5100" b="1" dirty="0" smtClean="0"/>
              <a:t>destinadas </a:t>
            </a:r>
            <a:r>
              <a:rPr lang="pt-BR" sz="5100" b="1" dirty="0"/>
              <a:t>a </a:t>
            </a:r>
            <a:r>
              <a:rPr lang="pt-BR" sz="5100" b="1" dirty="0" smtClean="0"/>
              <a:t>instituições </a:t>
            </a:r>
            <a:r>
              <a:rPr lang="pt-BR" sz="5100" b="1" dirty="0"/>
              <a:t>sociais.</a:t>
            </a:r>
          </a:p>
          <a:p>
            <a:pPr marL="450850" algn="l"/>
            <a:r>
              <a:rPr lang="pt-BR" sz="5100" b="1" dirty="0"/>
              <a:t> </a:t>
            </a:r>
            <a:endParaRPr lang="pt-BR" sz="5100" dirty="0"/>
          </a:p>
          <a:p>
            <a:pPr marL="450850" algn="l"/>
            <a:r>
              <a:rPr lang="pt-BR" sz="5100" b="1" dirty="0">
                <a:solidFill>
                  <a:srgbClr val="FF0000"/>
                </a:solidFill>
                <a:latin typeface="Segoe Print" panose="02000600000000000000" pitchFamily="2" charset="0"/>
              </a:rPr>
              <a:t>Doação de sangue. </a:t>
            </a:r>
            <a:r>
              <a:rPr lang="pt-BR" sz="5100" b="1" dirty="0"/>
              <a:t>Campanhas periódicas de doação de sangue pelos </a:t>
            </a:r>
            <a:endParaRPr lang="pt-BR" sz="5100" b="1" dirty="0" smtClean="0"/>
          </a:p>
          <a:p>
            <a:pPr marL="450850" algn="l"/>
            <a:r>
              <a:rPr lang="pt-BR" sz="5100" b="1" dirty="0" smtClean="0"/>
              <a:t>colaboradores </a:t>
            </a:r>
            <a:r>
              <a:rPr lang="pt-BR" sz="5100" b="1" dirty="0"/>
              <a:t>e moradores de empreendimentos administrados pela COHAB, </a:t>
            </a:r>
            <a:endParaRPr lang="pt-BR" sz="5100" b="1" dirty="0" smtClean="0"/>
          </a:p>
          <a:p>
            <a:pPr marL="450850" algn="l"/>
            <a:r>
              <a:rPr lang="pt-BR" sz="5100" b="1" dirty="0" smtClean="0"/>
              <a:t>em </a:t>
            </a:r>
            <a:r>
              <a:rPr lang="pt-BR" sz="5100" b="1" dirty="0"/>
              <a:t>parceria com órgãos públicos de saúde. </a:t>
            </a:r>
            <a:endParaRPr lang="pt-BR" sz="5100" dirty="0"/>
          </a:p>
          <a:p>
            <a:pPr marL="450850" algn="l"/>
            <a:r>
              <a:rPr lang="pt-BR" sz="5100" b="1" dirty="0"/>
              <a:t> </a:t>
            </a:r>
            <a:endParaRPr lang="pt-BR" sz="5100" dirty="0"/>
          </a:p>
          <a:p>
            <a:pPr marL="450850" algn="l"/>
            <a:r>
              <a:rPr lang="pt-BR" sz="5100" b="1" dirty="0"/>
              <a:t> </a:t>
            </a:r>
            <a:endParaRPr lang="pt-BR" sz="5100" dirty="0"/>
          </a:p>
        </p:txBody>
      </p:sp>
    </p:spTree>
    <p:extLst>
      <p:ext uri="{BB962C8B-B14F-4D97-AF65-F5344CB8AC3E}">
        <p14:creationId xmlns:p14="http://schemas.microsoft.com/office/powerpoint/2010/main" val="3251866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PROGRAMAS E </a:t>
            </a:r>
            <a:r>
              <a:rPr lang="pt-BR" altLang="pt-BR" sz="24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CAMPANHAS PERMANENTES</a:t>
            </a:r>
          </a:p>
          <a:p>
            <a:pPr marL="265113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450850" defTabSz="6223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endParaRPr lang="pt-BR" altLang="pt-BR" sz="28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Cofrinho </a:t>
            </a:r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do bem. </a:t>
            </a:r>
            <a:r>
              <a:rPr lang="pt-BR" sz="2400" b="1" dirty="0"/>
              <a:t>Coleta de moedas para serem utilizadas nas </a:t>
            </a:r>
            <a:r>
              <a:rPr lang="pt-BR" sz="2400" b="1" dirty="0" smtClean="0"/>
              <a:t>ações </a:t>
            </a:r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de  </a:t>
            </a:r>
            <a:r>
              <a:rPr lang="pt-BR" sz="2400" b="1" dirty="0"/>
              <a:t>voluntariado. </a:t>
            </a:r>
          </a:p>
          <a:p>
            <a:pPr marL="450850" algn="just" defTabSz="622300">
              <a:tabLst>
                <a:tab pos="450850" algn="l"/>
              </a:tabLst>
            </a:pPr>
            <a:endParaRPr lang="pt-BR" sz="2400" dirty="0"/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Apoio a famílias. </a:t>
            </a:r>
            <a:r>
              <a:rPr lang="pt-BR" sz="2400" b="1" dirty="0"/>
              <a:t>Atividades organizadas pelo Grupo de Trabalho do </a:t>
            </a:r>
            <a:endParaRPr lang="pt-BR" sz="2400" b="1" dirty="0" smtClean="0"/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Voluntariado</a:t>
            </a:r>
            <a:r>
              <a:rPr lang="pt-BR" sz="2400" b="1" dirty="0"/>
              <a:t>, para atender famílias em situação de alta vulnerabilidade </a:t>
            </a:r>
            <a:endParaRPr lang="pt-BR" sz="2400" b="1" dirty="0" smtClean="0"/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social</a:t>
            </a:r>
            <a:r>
              <a:rPr lang="pt-BR" sz="2400" b="1" dirty="0"/>
              <a:t>, identificadas </a:t>
            </a:r>
            <a:r>
              <a:rPr lang="pt-BR" sz="2400" b="1" dirty="0" smtClean="0"/>
              <a:t>pelas áreas sociais </a:t>
            </a:r>
            <a:r>
              <a:rPr lang="pt-BR" sz="2400" b="1" dirty="0"/>
              <a:t>da </a:t>
            </a:r>
            <a:r>
              <a:rPr lang="pt-BR" sz="2400" b="1" dirty="0" smtClean="0"/>
              <a:t>COHAB e SEHAB.</a:t>
            </a:r>
            <a:endParaRPr lang="pt-BR" sz="2400" dirty="0"/>
          </a:p>
          <a:p>
            <a:pPr marL="450850" algn="just" defTabSz="622300">
              <a:tabLst>
                <a:tab pos="450850" algn="l"/>
              </a:tabLst>
            </a:pPr>
            <a:endParaRPr lang="pt-BR" sz="2400" b="1" dirty="0"/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Brechó </a:t>
            </a:r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voluntário</a:t>
            </a:r>
            <a:r>
              <a:rPr lang="pt-BR" sz="2400" b="1" dirty="0">
                <a:latin typeface="Segoe Print" panose="02000600000000000000" pitchFamily="2" charset="0"/>
              </a:rPr>
              <a:t>. </a:t>
            </a:r>
            <a:r>
              <a:rPr lang="pt-BR" sz="2400" b="1" dirty="0"/>
              <a:t>Campanha de arrecadação de roupas, </a:t>
            </a:r>
            <a:r>
              <a:rPr lang="pt-BR" sz="2400" b="1" dirty="0" smtClean="0"/>
              <a:t>sapatos</a:t>
            </a:r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e acessórios em bom estado, para serem enviados a associações</a:t>
            </a:r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Beneficentes.</a:t>
            </a:r>
            <a:endParaRPr lang="pt-BR" sz="2400" b="1" dirty="0"/>
          </a:p>
          <a:p>
            <a:pPr marL="450850" algn="just" defTabSz="622300">
              <a:tabLst>
                <a:tab pos="450850" algn="l"/>
              </a:tabLst>
            </a:pPr>
            <a:endParaRPr lang="pt-BR" sz="2400" dirty="0"/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/>
              <a:t> </a:t>
            </a:r>
            <a:r>
              <a:rPr lang="pt-BR" sz="2400" b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Intranet </a:t>
            </a:r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</a:rPr>
              <a:t>do voluntariado</a:t>
            </a:r>
            <a:r>
              <a:rPr lang="pt-BR" sz="2400" b="1" dirty="0">
                <a:latin typeface="Segoe Print" panose="02000600000000000000" pitchFamily="2" charset="0"/>
              </a:rPr>
              <a:t>. </a:t>
            </a:r>
            <a:r>
              <a:rPr lang="pt-BR" sz="2400" b="1" dirty="0"/>
              <a:t>Utilização da Intranet </a:t>
            </a:r>
            <a:r>
              <a:rPr lang="pt-BR" sz="2400" b="1" dirty="0" smtClean="0"/>
              <a:t>e site da COHAB </a:t>
            </a:r>
          </a:p>
          <a:p>
            <a:pPr marL="450850" algn="just" defTabSz="622300">
              <a:tabLst>
                <a:tab pos="450850" algn="l"/>
              </a:tabLst>
            </a:pPr>
            <a:r>
              <a:rPr lang="pt-BR" sz="2400" b="1" dirty="0" smtClean="0"/>
              <a:t>para </a:t>
            </a:r>
            <a:r>
              <a:rPr lang="pt-BR" sz="2400" b="1" dirty="0"/>
              <a:t>a </a:t>
            </a:r>
            <a:r>
              <a:rPr lang="pt-BR" sz="2400" b="1" dirty="0" smtClean="0"/>
              <a:t>divulgação das atividades beneficentes de voluntariado.</a:t>
            </a:r>
            <a:endParaRPr lang="pt-BR" sz="2400" dirty="0" smtClean="0"/>
          </a:p>
          <a:p>
            <a:pPr marL="26511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53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FF000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FF000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4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40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PROGRAMAS E </a:t>
            </a:r>
            <a:r>
              <a:rPr lang="pt-BR" altLang="pt-BR" sz="28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CAMPANHAS PERMANENTES</a:t>
            </a:r>
          </a:p>
          <a:p>
            <a:pPr marL="265113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FF0000"/>
              </a:solidFill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800" b="1" dirty="0">
              <a:solidFill>
                <a:srgbClr val="FF0000"/>
              </a:solidFill>
            </a:endParaRPr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900" b="1" dirty="0" smtClean="0">
                <a:solidFill>
                  <a:srgbClr val="FF0000"/>
                </a:solidFill>
              </a:rPr>
              <a:t>Nota </a:t>
            </a:r>
            <a:r>
              <a:rPr lang="pt-BR" sz="2900" b="1" dirty="0">
                <a:solidFill>
                  <a:srgbClr val="FF0000"/>
                </a:solidFill>
              </a:rPr>
              <a:t>fiscal beneficente.</a:t>
            </a:r>
            <a:r>
              <a:rPr lang="pt-BR" sz="2900" b="1" dirty="0"/>
              <a:t> Recolhimento de notas fiscais </a:t>
            </a:r>
            <a:r>
              <a:rPr lang="pt-BR" sz="2900" b="1" dirty="0" smtClean="0"/>
              <a:t>sem CPF, </a:t>
            </a:r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1400" b="1" dirty="0"/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900" b="1" dirty="0" smtClean="0"/>
              <a:t>Para encaminhamento a instituições filantrópicas que poderão ser </a:t>
            </a:r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1400" b="1" dirty="0"/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900" b="1" dirty="0" smtClean="0"/>
              <a:t>indicadas pelos colaboradores </a:t>
            </a:r>
            <a:r>
              <a:rPr lang="pt-BR" sz="2900" b="1" dirty="0"/>
              <a:t>ao Grupo de Trabalho do </a:t>
            </a:r>
            <a:r>
              <a:rPr lang="pt-BR" sz="2900" b="1" dirty="0" smtClean="0"/>
              <a:t>Voluntariado.</a:t>
            </a:r>
            <a:endParaRPr lang="pt-BR" sz="2900" dirty="0" smtClean="0"/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800" b="1" dirty="0">
              <a:solidFill>
                <a:srgbClr val="FF0000"/>
              </a:solidFill>
            </a:endParaRPr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FF0000"/>
              </a:solidFill>
            </a:endParaRPr>
          </a:p>
          <a:p>
            <a:pPr marL="542925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sz="2900" b="1" dirty="0" smtClean="0">
                <a:solidFill>
                  <a:srgbClr val="FF0000"/>
                </a:solidFill>
              </a:rPr>
              <a:t>Alimentos</a:t>
            </a:r>
            <a:r>
              <a:rPr lang="pt-BR" sz="2900" b="1" dirty="0"/>
              <a:t>. Campanha de arrecadação de alimentos para </a:t>
            </a:r>
            <a:r>
              <a:rPr lang="pt-BR" sz="2900" b="1" dirty="0" smtClean="0"/>
              <a:t>serem</a:t>
            </a:r>
          </a:p>
          <a:p>
            <a:pPr marL="542925" algn="just" defTabSz="1206500">
              <a:tabLst>
                <a:tab pos="2146300" algn="l"/>
              </a:tabLst>
            </a:pPr>
            <a:r>
              <a:rPr lang="pt-BR" sz="2900" b="1" dirty="0" smtClean="0"/>
              <a:t>doados </a:t>
            </a:r>
            <a:r>
              <a:rPr lang="pt-BR" sz="2900" b="1" dirty="0"/>
              <a:t>a </a:t>
            </a:r>
            <a:r>
              <a:rPr lang="pt-BR" sz="2900" b="1" dirty="0" smtClean="0"/>
              <a:t>entidades </a:t>
            </a:r>
            <a:r>
              <a:rPr lang="pt-BR" sz="2900" b="1" dirty="0"/>
              <a:t>sociais ou a famílias em </a:t>
            </a:r>
            <a:r>
              <a:rPr lang="pt-BR" sz="2900" b="1" dirty="0" smtClean="0"/>
              <a:t>situação de vulnerabilidade</a:t>
            </a:r>
          </a:p>
          <a:p>
            <a:pPr marL="542925" algn="just" defTabSz="1206500">
              <a:tabLst>
                <a:tab pos="2146300" algn="l"/>
              </a:tabLst>
            </a:pPr>
            <a:r>
              <a:rPr lang="pt-BR" sz="2900" b="1" dirty="0" smtClean="0"/>
              <a:t>identificadas pelas áreas sociais da COHAB e SEHAB. </a:t>
            </a:r>
            <a:endParaRPr lang="pt-BR" sz="2900" dirty="0"/>
          </a:p>
          <a:p>
            <a:pPr marL="542925" algn="just" defTabSz="1206500">
              <a:tabLst>
                <a:tab pos="2146300" algn="l"/>
              </a:tabLst>
            </a:pPr>
            <a:r>
              <a:rPr lang="pt-BR" sz="2800" b="1" dirty="0"/>
              <a:t> </a:t>
            </a:r>
            <a:endParaRPr lang="pt-BR" sz="2800" dirty="0"/>
          </a:p>
          <a:p>
            <a:pPr marL="542925" algn="just" defTabSz="1206500">
              <a:tabLst>
                <a:tab pos="715963" algn="l"/>
                <a:tab pos="2146300" algn="l"/>
              </a:tabLst>
            </a:pPr>
            <a:r>
              <a:rPr lang="pt-BR" sz="2900" b="1" dirty="0">
                <a:solidFill>
                  <a:srgbClr val="FF0000"/>
                </a:solidFill>
              </a:rPr>
              <a:t>Brinquedos</a:t>
            </a:r>
            <a:r>
              <a:rPr lang="pt-BR" sz="2900" b="1" dirty="0"/>
              <a:t>. Campanha de arrecadação de brinquedos </a:t>
            </a:r>
            <a:r>
              <a:rPr lang="pt-BR" sz="2900" b="1" dirty="0" smtClean="0"/>
              <a:t>para</a:t>
            </a:r>
          </a:p>
          <a:p>
            <a:pPr marL="542925" algn="just" defTabSz="1206500">
              <a:tabLst>
                <a:tab pos="715963" algn="l"/>
                <a:tab pos="2146300" algn="l"/>
              </a:tabLst>
            </a:pPr>
            <a:r>
              <a:rPr lang="pt-BR" sz="2900" b="1" dirty="0" smtClean="0"/>
              <a:t>serem </a:t>
            </a:r>
            <a:r>
              <a:rPr lang="pt-BR" sz="2900" b="1" dirty="0"/>
              <a:t>distribuídos, </a:t>
            </a:r>
            <a:r>
              <a:rPr lang="pt-BR" sz="2900" b="1" dirty="0" smtClean="0"/>
              <a:t>no </a:t>
            </a:r>
            <a:r>
              <a:rPr lang="pt-BR" sz="2900" b="1" dirty="0"/>
              <a:t>dia das </a:t>
            </a:r>
            <a:r>
              <a:rPr lang="pt-BR" sz="2900" b="1" dirty="0" smtClean="0"/>
              <a:t>crianças e no Natal, </a:t>
            </a:r>
            <a:r>
              <a:rPr lang="pt-BR" sz="2900" b="1" dirty="0"/>
              <a:t>a crianças </a:t>
            </a:r>
            <a:endParaRPr lang="pt-BR" sz="2900" b="1" dirty="0" smtClean="0"/>
          </a:p>
          <a:p>
            <a:pPr marL="542925" algn="just" defTabSz="1206500">
              <a:tabLst>
                <a:tab pos="715963" algn="l"/>
                <a:tab pos="2146300" algn="l"/>
              </a:tabLst>
            </a:pPr>
            <a:r>
              <a:rPr lang="pt-BR" sz="2900" b="1" dirty="0" smtClean="0"/>
              <a:t>de comunidades indicadas pelas áreas sociais </a:t>
            </a:r>
            <a:r>
              <a:rPr lang="pt-BR" sz="2900" b="1" dirty="0"/>
              <a:t>da </a:t>
            </a:r>
            <a:endParaRPr lang="pt-BR" sz="2900" b="1" dirty="0" smtClean="0"/>
          </a:p>
          <a:p>
            <a:pPr marL="542925" algn="just" defTabSz="1206500">
              <a:tabLst>
                <a:tab pos="715963" algn="l"/>
                <a:tab pos="2146300" algn="l"/>
              </a:tabLst>
            </a:pPr>
            <a:r>
              <a:rPr lang="pt-BR" sz="2900" b="1" dirty="0" smtClean="0"/>
              <a:t>COHAB e SEHAB.</a:t>
            </a:r>
            <a:endParaRPr lang="pt-BR" sz="2900" dirty="0"/>
          </a:p>
          <a:p>
            <a:pPr marL="1616075" algn="just" defTabSz="1206500"/>
            <a:r>
              <a:rPr lang="pt-BR" sz="2800" b="1" dirty="0"/>
              <a:t> </a:t>
            </a:r>
            <a:endParaRPr lang="pt-BR" sz="2800" dirty="0"/>
          </a:p>
          <a:p>
            <a:pPr marL="450850" algn="just" defTabSz="1206500"/>
            <a:endParaRPr lang="pt-BR" dirty="0"/>
          </a:p>
          <a:p>
            <a:pPr defTabSz="1206500"/>
            <a:r>
              <a:rPr lang="pt-BR" b="1" dirty="0"/>
              <a:t> </a:t>
            </a:r>
            <a:endParaRPr lang="pt-BR" dirty="0"/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942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4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40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6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PROGRAMAS E CAMPANHAS PERMANENTES</a:t>
            </a:r>
            <a:endParaRPr lang="pt-BR" altLang="pt-BR" sz="2600" b="1" dirty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901700" algn="just" defTabSz="1206500"/>
            <a:r>
              <a:rPr lang="pt-BR" sz="2800" b="1" dirty="0">
                <a:solidFill>
                  <a:srgbClr val="FF0000"/>
                </a:solidFill>
              </a:rPr>
              <a:t>Natal Feliz. </a:t>
            </a:r>
            <a:r>
              <a:rPr lang="pt-BR" sz="2800" b="1" dirty="0"/>
              <a:t>Arrecadação de alimentos natalinos </a:t>
            </a:r>
            <a:endParaRPr lang="pt-BR" sz="2800" b="1" dirty="0" smtClean="0"/>
          </a:p>
          <a:p>
            <a:pPr marL="901700" algn="just" defTabSz="1206500"/>
            <a:r>
              <a:rPr lang="pt-BR" sz="2800" b="1" dirty="0" smtClean="0"/>
              <a:t>(</a:t>
            </a:r>
            <a:r>
              <a:rPr lang="pt-BR" sz="2800" b="1" dirty="0"/>
              <a:t>panetones, bombons, doces, etc.), para serem distribuídos </a:t>
            </a:r>
            <a:endParaRPr lang="pt-BR" sz="2800" b="1" dirty="0" smtClean="0"/>
          </a:p>
          <a:p>
            <a:pPr marL="901700" algn="just" defTabSz="1206500"/>
            <a:r>
              <a:rPr lang="pt-BR" sz="2800" b="1" dirty="0" smtClean="0"/>
              <a:t>a </a:t>
            </a:r>
            <a:r>
              <a:rPr lang="pt-BR" sz="2800" b="1" dirty="0"/>
              <a:t>empregados </a:t>
            </a:r>
            <a:r>
              <a:rPr lang="pt-BR" sz="2800" b="1" dirty="0" smtClean="0"/>
              <a:t>de serviços terceirizados </a:t>
            </a:r>
            <a:r>
              <a:rPr lang="pt-BR" sz="2800" b="1" dirty="0"/>
              <a:t> </a:t>
            </a:r>
            <a:endParaRPr lang="pt-BR" sz="2800" b="1" dirty="0" smtClean="0"/>
          </a:p>
          <a:p>
            <a:pPr marL="901700" algn="just" defTabSz="1206500"/>
            <a:endParaRPr lang="pt-BR" sz="2800" dirty="0"/>
          </a:p>
          <a:p>
            <a:pPr marL="901700" algn="just" defTabSz="1206500"/>
            <a:r>
              <a:rPr lang="pt-BR" sz="2800" b="1" dirty="0">
                <a:solidFill>
                  <a:srgbClr val="FF0000"/>
                </a:solidFill>
              </a:rPr>
              <a:t>Cestas natalinas. </a:t>
            </a:r>
            <a:r>
              <a:rPr lang="pt-BR" sz="2800" b="1" dirty="0"/>
              <a:t>Arrecadação de cestas de natal para doação a </a:t>
            </a:r>
            <a:endParaRPr lang="pt-BR" sz="2800" b="1" dirty="0" smtClean="0"/>
          </a:p>
          <a:p>
            <a:pPr marL="901700" algn="just" defTabSz="1206500"/>
            <a:r>
              <a:rPr lang="pt-BR" sz="2800" b="1" dirty="0" smtClean="0"/>
              <a:t>famílias </a:t>
            </a:r>
            <a:r>
              <a:rPr lang="pt-BR" sz="2800" b="1" dirty="0"/>
              <a:t>carentes de </a:t>
            </a:r>
            <a:r>
              <a:rPr lang="pt-BR" sz="2800" b="1" dirty="0" smtClean="0"/>
              <a:t>núcleos indicados pelas áreas sociais </a:t>
            </a:r>
            <a:r>
              <a:rPr lang="pt-BR" sz="2800" b="1" dirty="0"/>
              <a:t>da </a:t>
            </a:r>
            <a:endParaRPr lang="pt-BR" sz="2800" b="1" dirty="0" smtClean="0"/>
          </a:p>
          <a:p>
            <a:pPr marL="901700" algn="just" defTabSz="1206500"/>
            <a:r>
              <a:rPr lang="pt-BR" sz="2800" b="1" dirty="0" smtClean="0"/>
              <a:t>COHAB e SEHAB.</a:t>
            </a:r>
            <a:endParaRPr lang="pt-BR" sz="2800" dirty="0"/>
          </a:p>
          <a:p>
            <a:pPr marL="901700" algn="just" defTabSz="1206500"/>
            <a:r>
              <a:rPr lang="pt-BR" sz="2800" b="1" dirty="0"/>
              <a:t> </a:t>
            </a:r>
            <a:endParaRPr lang="pt-BR" sz="2800" dirty="0"/>
          </a:p>
          <a:p>
            <a:pPr marL="901700" algn="just" defTabSz="1206500"/>
            <a:r>
              <a:rPr lang="pt-BR" sz="2800" b="1" dirty="0">
                <a:solidFill>
                  <a:srgbClr val="FF0000"/>
                </a:solidFill>
              </a:rPr>
              <a:t>Conta poupança. </a:t>
            </a:r>
            <a:r>
              <a:rPr lang="pt-BR" sz="2800" b="1" dirty="0"/>
              <a:t>Poderá ser </a:t>
            </a:r>
            <a:r>
              <a:rPr lang="pt-BR" sz="2800" b="1" dirty="0" smtClean="0"/>
              <a:t>aberta </a:t>
            </a:r>
            <a:r>
              <a:rPr lang="pt-BR" sz="2800" b="1" dirty="0"/>
              <a:t>pelo Grupo de Trabalho do </a:t>
            </a:r>
            <a:endParaRPr lang="pt-BR" sz="2800" b="1" dirty="0" smtClean="0"/>
          </a:p>
          <a:p>
            <a:pPr marL="901700" algn="just" defTabSz="1206500"/>
            <a:r>
              <a:rPr lang="pt-BR" sz="2800" b="1" dirty="0" smtClean="0"/>
              <a:t>Voluntariado para </a:t>
            </a:r>
            <a:r>
              <a:rPr lang="pt-BR" sz="2800" b="1" dirty="0"/>
              <a:t>o depósito de doações, </a:t>
            </a:r>
            <a:r>
              <a:rPr lang="pt-BR" sz="2800" b="1" dirty="0" smtClean="0"/>
              <a:t>destinadas a compra</a:t>
            </a:r>
          </a:p>
          <a:p>
            <a:pPr marL="901700" algn="just" defTabSz="1206500"/>
            <a:r>
              <a:rPr lang="pt-BR" sz="2800" b="1" dirty="0" smtClean="0"/>
              <a:t>de </a:t>
            </a:r>
            <a:r>
              <a:rPr lang="pt-BR" sz="2800" b="1" dirty="0"/>
              <a:t>cadeiras de rodas; </a:t>
            </a:r>
            <a:r>
              <a:rPr lang="pt-BR" sz="2800" b="1" dirty="0" smtClean="0"/>
              <a:t>ao atendimento das necessidades de </a:t>
            </a:r>
          </a:p>
          <a:p>
            <a:pPr marL="901700" algn="just" defTabSz="1206500"/>
            <a:r>
              <a:rPr lang="pt-BR" sz="2800" b="1" dirty="0"/>
              <a:t>f</a:t>
            </a:r>
            <a:r>
              <a:rPr lang="pt-BR" sz="2800" b="1" dirty="0" smtClean="0"/>
              <a:t>amílias em vulnerabilidade social; para entidades de assistência social</a:t>
            </a:r>
          </a:p>
          <a:p>
            <a:pPr marL="901700" algn="just" defTabSz="1206500"/>
            <a:r>
              <a:rPr lang="pt-BR" sz="2800" b="1" dirty="0" smtClean="0"/>
              <a:t>e  ampliação </a:t>
            </a:r>
            <a:r>
              <a:rPr lang="pt-BR" sz="2800" b="1" dirty="0"/>
              <a:t>das atividades voluntárias </a:t>
            </a:r>
            <a:r>
              <a:rPr lang="pt-BR" sz="2800" b="1" dirty="0" smtClean="0"/>
              <a:t>dos colaboradores</a:t>
            </a:r>
          </a:p>
          <a:p>
            <a:pPr marL="901700" algn="just" defTabSz="1206500"/>
            <a:r>
              <a:rPr lang="pt-BR" sz="2800" b="1" dirty="0" smtClean="0"/>
              <a:t>da COHAB e SEHAB.</a:t>
            </a:r>
            <a:endParaRPr lang="pt-BR" sz="2800" dirty="0"/>
          </a:p>
          <a:p>
            <a:pPr marL="450850" algn="just" defTabSz="1206500"/>
            <a:endParaRPr lang="pt-BR" dirty="0"/>
          </a:p>
          <a:p>
            <a:pPr defTabSz="1206500"/>
            <a:r>
              <a:rPr lang="pt-BR" b="1" dirty="0"/>
              <a:t> </a:t>
            </a:r>
            <a:endParaRPr lang="pt-BR" dirty="0"/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3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ATUAÇÃO DO GRUPO DE VOLUNTARIADO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NO PROGRAMA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Definição do local que será atendido, demandas, área de atuação, </a:t>
            </a:r>
          </a:p>
          <a:p>
            <a:pPr marL="6159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     quantidade pessoas que serão atendidas, etc.</a:t>
            </a: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 startAt="2"/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Elaboração das atividades que serão executadas, com base nas </a:t>
            </a:r>
          </a:p>
          <a:p>
            <a:pPr marL="6159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      informações coletadas.</a:t>
            </a: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3.    Identificação da potencialidade de colaboração dos voluntários.</a:t>
            </a: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4.    Identificação de onde se sentem melhor dentre as atividades programadas.</a:t>
            </a: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5.    Definição dos colaboradores que atuarão nas ações voluntárias.</a:t>
            </a: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07315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6.    Encaminhamento do programa de ações para apreciação da Diretoria.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6600" indent="-4572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AutoNum type="arabicPeriod"/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106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RECURSOS 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A COHAB, </a:t>
            </a:r>
            <a:r>
              <a:rPr lang="pt-BR" altLang="pt-BR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dentro de suas possibilidades financeiras, limites de competência e autorização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prévia de sua Diretoria, </a:t>
            </a: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poderá, em apoio às ações a serem desenvolvidas, autorizar 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a liberação dos seguintes recursos: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Financeiros, materiais e humanos para projetos de ações assistenciais,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educacionais, culturais, ambientais, de saúde, para a terceira idades, etc.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Uso das dependências da empresa, durante o horário de expediente, para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 planejamento e execução das ações voluntárias.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Uso de equipamentos de informática e telefonia, para os programas de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 voluntariado.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Realização de treinamentos para melhor a atuação nas ações voluntárias.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Criação, em seu site, de um banco de oferta e procura de atividades</a:t>
            </a:r>
          </a:p>
          <a:p>
            <a:pPr marL="1166813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 voluntárias.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2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CRONOGRAMA DE ATIVIDADES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2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Aprovadas as ações voluntárias pela Diretoria, o Grupo de Trabalho deverá elaborar 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um cronograma contendo as ações, prioridades, datas das realizações e de desembolsos 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2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dos recursos se houverem, para garantir a execução das atividades. </a:t>
            </a: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970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AVALIAÇÃO DO PROGRAMA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A cada doze meses as atividades voluntárias realizadas serão avaliadas com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o objetivo de</a:t>
            </a:r>
            <a:r>
              <a:rPr lang="pt-BR" altLang="pt-BR" sz="2400" b="1" dirty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</a:t>
            </a: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conhecer:</a:t>
            </a: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1073150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Situações a serem ajustadas;</a:t>
            </a:r>
          </a:p>
          <a:p>
            <a:pPr marL="1073150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Eventuais distorções; </a:t>
            </a:r>
          </a:p>
          <a:p>
            <a:pPr marL="1073150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Necessidades de correções;</a:t>
            </a:r>
          </a:p>
          <a:p>
            <a:pPr marL="1073150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Impacto causado pelas ações sociais desenvolvidas;</a:t>
            </a:r>
          </a:p>
          <a:p>
            <a:pPr marL="1073150" indent="-3429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 b="1" dirty="0" smtClean="0"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Resultado junto à comunidade atendida.</a:t>
            </a: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65113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Script" panose="030B0504020000000003" pitchFamily="66" charset="0"/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COMUNICAÇÃO E DIVULGAÇÃO</a:t>
            </a:r>
          </a:p>
          <a:p>
            <a:pPr marL="265113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450850" algn="l">
              <a:tabLst>
                <a:tab pos="265113" algn="l"/>
              </a:tabLst>
            </a:pPr>
            <a:r>
              <a:rPr lang="pt-BR" sz="2400" b="1" dirty="0"/>
              <a:t>A comunicação </a:t>
            </a:r>
            <a:r>
              <a:rPr lang="pt-BR" sz="2400" b="1" dirty="0" smtClean="0"/>
              <a:t>é fator primordial </a:t>
            </a:r>
            <a:r>
              <a:rPr lang="pt-BR" sz="2400" b="1" dirty="0"/>
              <a:t>no desenvolvimento do Programa de Voluntariado</a:t>
            </a:r>
            <a:r>
              <a:rPr lang="pt-BR" sz="2400" b="1" dirty="0" smtClean="0"/>
              <a:t>, a fim de que toda </a:t>
            </a:r>
            <a:r>
              <a:rPr lang="pt-BR" sz="2400" b="1" dirty="0"/>
              <a:t>a empresa e público externo, </a:t>
            </a:r>
            <a:r>
              <a:rPr lang="pt-BR" sz="2400" b="1" dirty="0" smtClean="0"/>
              <a:t>conheçam </a:t>
            </a:r>
            <a:r>
              <a:rPr lang="pt-BR" sz="2400" b="1" dirty="0"/>
              <a:t>a </a:t>
            </a:r>
            <a:r>
              <a:rPr lang="pt-BR" sz="2400" b="1" dirty="0" smtClean="0"/>
              <a:t>          atuação </a:t>
            </a:r>
            <a:r>
              <a:rPr lang="pt-BR" sz="2400" b="1" dirty="0"/>
              <a:t>social da </a:t>
            </a:r>
            <a:r>
              <a:rPr lang="pt-BR" sz="2400" b="1" dirty="0" smtClean="0"/>
              <a:t>COHAB e SEHAB. </a:t>
            </a:r>
            <a:r>
              <a:rPr lang="pt-BR" sz="2400" b="1" dirty="0"/>
              <a:t> </a:t>
            </a:r>
          </a:p>
          <a:p>
            <a:pPr marL="450850" algn="l">
              <a:tabLst>
                <a:tab pos="265113" algn="l"/>
              </a:tabLst>
            </a:pPr>
            <a:r>
              <a:rPr lang="pt-BR" sz="2400" b="1" dirty="0" smtClean="0"/>
              <a:t>Todas </a:t>
            </a:r>
            <a:r>
              <a:rPr lang="pt-BR" sz="2400" b="1" dirty="0"/>
              <a:t>as etapas do </a:t>
            </a:r>
            <a:r>
              <a:rPr lang="pt-BR" sz="2400" b="1" dirty="0" smtClean="0"/>
              <a:t>programa deverão ser fotografadas e divulgadas </a:t>
            </a:r>
            <a:r>
              <a:rPr lang="pt-BR" sz="2400" b="1" dirty="0"/>
              <a:t>para </a:t>
            </a:r>
            <a:r>
              <a:rPr lang="pt-BR" sz="2400" b="1" dirty="0" smtClean="0"/>
              <a:t> os </a:t>
            </a:r>
            <a:r>
              <a:rPr lang="pt-BR" sz="2400" b="1" dirty="0"/>
              <a:t>públicos  </a:t>
            </a:r>
            <a:r>
              <a:rPr lang="pt-BR" sz="2400" b="1" dirty="0" smtClean="0"/>
              <a:t>interno </a:t>
            </a:r>
            <a:r>
              <a:rPr lang="pt-BR" sz="2400" b="1" dirty="0"/>
              <a:t>e </a:t>
            </a:r>
            <a:r>
              <a:rPr lang="pt-BR" sz="2400" b="1" dirty="0" smtClean="0"/>
              <a:t>externo, </a:t>
            </a:r>
            <a:r>
              <a:rPr lang="pt-BR" sz="2400" b="1" dirty="0"/>
              <a:t>através </a:t>
            </a:r>
            <a:r>
              <a:rPr lang="pt-BR" sz="2400" b="1" dirty="0" smtClean="0"/>
              <a:t>dos </a:t>
            </a:r>
            <a:r>
              <a:rPr lang="pt-BR" sz="2400" b="1" dirty="0"/>
              <a:t>meios disponíveis, especialmente </a:t>
            </a:r>
            <a:r>
              <a:rPr lang="pt-BR" sz="2400" b="1" dirty="0" smtClean="0"/>
              <a:t>             Internet e Intranet.</a:t>
            </a:r>
            <a:endParaRPr lang="pt-BR" sz="2400" b="1" dirty="0"/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939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VALORIZAÇÃO E RECONHECIMENTO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 COHAB adotará política de reconhecimento e valor do trabalho social prestado  pelo seu grupo de voluntários.</a:t>
            </a:r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l"/>
            <a:r>
              <a:rPr lang="pt-BR" sz="2400" b="1" dirty="0" smtClean="0">
                <a:solidFill>
                  <a:srgbClr val="FF0000"/>
                </a:solidFill>
              </a:rPr>
              <a:t>A critério </a:t>
            </a:r>
            <a:r>
              <a:rPr lang="pt-BR" sz="2400" b="1" dirty="0">
                <a:solidFill>
                  <a:srgbClr val="FF0000"/>
                </a:solidFill>
              </a:rPr>
              <a:t>da Diretoria, dentro das possibilidades financeiras da Companhia e dos limites de sua competência</a:t>
            </a:r>
            <a:r>
              <a:rPr lang="pt-BR" sz="2400" b="1" dirty="0"/>
              <a:t>, poderão ser adotadas as seguintes formas de </a:t>
            </a:r>
            <a:r>
              <a:rPr lang="pt-BR" sz="2400" b="1" dirty="0" smtClean="0"/>
              <a:t>          valorização </a:t>
            </a:r>
            <a:r>
              <a:rPr lang="pt-BR" sz="2400" b="1" dirty="0"/>
              <a:t>e reconhecimento pelas ações sociais desenvolvidas:</a:t>
            </a:r>
          </a:p>
          <a:p>
            <a:pPr marL="265113" algn="l"/>
            <a:r>
              <a:rPr lang="pt-BR" sz="2400" b="1" dirty="0"/>
              <a:t> </a:t>
            </a:r>
          </a:p>
          <a:p>
            <a:pPr marL="1073150" indent="-342900" algn="l">
              <a:buFont typeface="Arial" panose="020B0604020202020204" pitchFamily="34" charset="0"/>
              <a:buChar char="•"/>
            </a:pPr>
            <a:r>
              <a:rPr lang="pt-BR" sz="2400" b="1" dirty="0" smtClean="0"/>
              <a:t>Premiações </a:t>
            </a:r>
            <a:r>
              <a:rPr lang="pt-BR" sz="2400" b="1" dirty="0"/>
              <a:t>por equipe: troféus, cursos de capacitação, etc.;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Divulgação das ações do voluntário </a:t>
            </a:r>
            <a:r>
              <a:rPr lang="pt-BR" sz="2400" b="1" dirty="0" smtClean="0"/>
              <a:t>nos </a:t>
            </a:r>
            <a:r>
              <a:rPr lang="pt-BR" sz="2400" b="1" dirty="0"/>
              <a:t>veículos de comunicação da </a:t>
            </a:r>
            <a:r>
              <a:rPr lang="pt-BR" sz="2400" b="1" dirty="0" smtClean="0"/>
              <a:t>        empresa </a:t>
            </a:r>
            <a:r>
              <a:rPr lang="pt-BR" sz="2400" b="1" dirty="0"/>
              <a:t>(jornal, murais, Intranet, etc.);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Indicação de voluntários para </a:t>
            </a:r>
            <a:r>
              <a:rPr lang="pt-BR" sz="2400" b="1" dirty="0" smtClean="0"/>
              <a:t>contatos </a:t>
            </a:r>
            <a:r>
              <a:rPr lang="pt-BR" sz="2400" b="1" dirty="0"/>
              <a:t>com a imprensa;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Distribuição de broches (</a:t>
            </a:r>
            <a:r>
              <a:rPr lang="pt-BR" sz="2400" b="1" i="1" dirty="0"/>
              <a:t>pins</a:t>
            </a:r>
            <a:r>
              <a:rPr lang="pt-BR" sz="2400" b="1" dirty="0"/>
              <a:t>) e camisetas;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Envio de cartas de agradecimento assinadas pela direção da empresa;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Convite aos voluntários para que apresentem aos demais colegas da </a:t>
            </a:r>
            <a:r>
              <a:rPr lang="pt-BR" sz="2400" b="1" dirty="0" smtClean="0"/>
              <a:t>           empresa </a:t>
            </a:r>
            <a:r>
              <a:rPr lang="pt-BR" sz="2400" b="1" dirty="0"/>
              <a:t>suas experiências;</a:t>
            </a:r>
          </a:p>
          <a:p>
            <a:pPr marL="1073150" lvl="0" indent="-342900" algn="l">
              <a:buFont typeface="Arial" panose="020B0604020202020204" pitchFamily="34" charset="0"/>
              <a:buChar char="•"/>
            </a:pPr>
            <a:r>
              <a:rPr lang="pt-BR" sz="2400" b="1" dirty="0"/>
              <a:t>Visita da Diretoria da empresa a projetos apoiados pelos </a:t>
            </a:r>
            <a:r>
              <a:rPr lang="pt-BR" sz="2400" b="1" dirty="0" smtClean="0"/>
              <a:t>voluntários.</a:t>
            </a:r>
            <a:endParaRPr lang="pt-BR" sz="2400" b="1" dirty="0"/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389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PROJETO PILOTO</a:t>
            </a: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solidFill>
                <a:srgbClr val="00B0F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l"/>
            <a:r>
              <a:rPr lang="pt-BR" sz="2400" b="1" dirty="0" smtClean="0"/>
              <a:t>Este </a:t>
            </a:r>
            <a:r>
              <a:rPr lang="pt-BR" sz="2400" b="1" dirty="0"/>
              <a:t>projeto deverá ser implantado como</a:t>
            </a:r>
            <a:r>
              <a:rPr lang="pt-BR" sz="2400" b="1" i="1" dirty="0"/>
              <a:t> piloto</a:t>
            </a:r>
            <a:r>
              <a:rPr lang="pt-BR" sz="2400" b="1" dirty="0"/>
              <a:t>, objetivando propiciar aos </a:t>
            </a:r>
            <a:r>
              <a:rPr lang="pt-BR" sz="2400" b="1" dirty="0" smtClean="0"/>
              <a:t>colaboradores </a:t>
            </a:r>
            <a:r>
              <a:rPr lang="pt-BR" sz="2400" b="1" dirty="0"/>
              <a:t>da </a:t>
            </a:r>
            <a:r>
              <a:rPr lang="pt-BR" sz="2400" b="1" dirty="0" smtClean="0"/>
              <a:t>COHAB e SEHAB, </a:t>
            </a:r>
            <a:r>
              <a:rPr lang="pt-BR" sz="2400" b="1" dirty="0"/>
              <a:t>a primeira experiência no campo do </a:t>
            </a:r>
            <a:r>
              <a:rPr lang="pt-BR" sz="2400" b="1" dirty="0" smtClean="0"/>
              <a:t>          voluntariado</a:t>
            </a:r>
            <a:r>
              <a:rPr lang="pt-BR" sz="2400" b="1" dirty="0"/>
              <a:t>, após o que, o mesmo poderá ser reformulado e reestruturado, adotando-se os procedimentos complementares necessários à manutenção </a:t>
            </a:r>
            <a:r>
              <a:rPr lang="pt-BR" sz="2400" b="1" dirty="0" smtClean="0"/>
              <a:t>          dessa </a:t>
            </a:r>
            <a:r>
              <a:rPr lang="pt-BR" sz="2400" b="1" dirty="0"/>
              <a:t>atividade, em conformidade com o modelo de projeto e as orientações integrantes </a:t>
            </a:r>
            <a:r>
              <a:rPr lang="pt-BR" sz="2400" b="1" dirty="0" smtClean="0"/>
              <a:t>do </a:t>
            </a:r>
            <a:r>
              <a:rPr lang="pt-BR" sz="2400" b="1" dirty="0" smtClean="0">
                <a:solidFill>
                  <a:srgbClr val="00B0F0"/>
                </a:solidFill>
              </a:rPr>
              <a:t>Programa </a:t>
            </a:r>
            <a:r>
              <a:rPr lang="pt-BR" sz="2400" b="1" dirty="0">
                <a:solidFill>
                  <a:srgbClr val="00B0F0"/>
                </a:solidFill>
              </a:rPr>
              <a:t>de Voluntariado – PRS-VOL,</a:t>
            </a:r>
            <a:r>
              <a:rPr lang="pt-BR" sz="2400" b="1" dirty="0">
                <a:solidFill>
                  <a:srgbClr val="FF0000"/>
                </a:solidFill>
              </a:rPr>
              <a:t> </a:t>
            </a:r>
            <a:r>
              <a:rPr lang="pt-BR" sz="2400" b="1" dirty="0"/>
              <a:t>parte do Programa de </a:t>
            </a:r>
            <a:r>
              <a:rPr lang="pt-BR" sz="2400" b="1" dirty="0" smtClean="0"/>
              <a:t>Responsabilidade Social </a:t>
            </a:r>
            <a:r>
              <a:rPr lang="pt-BR" sz="2400" b="1" dirty="0"/>
              <a:t>e Meio Ambiente – PRS.</a:t>
            </a:r>
          </a:p>
          <a:p>
            <a:pPr marL="265113" algn="l"/>
            <a:r>
              <a:rPr lang="pt-BR" sz="2600" dirty="0"/>
              <a:t> </a:t>
            </a:r>
          </a:p>
          <a:p>
            <a:pPr marL="185738" algn="just"/>
            <a:r>
              <a:rPr lang="pt-BR" b="1" dirty="0"/>
              <a:t> </a:t>
            </a:r>
            <a:r>
              <a:rPr lang="pt-BR" sz="2400" b="1" dirty="0" smtClean="0">
                <a:solidFill>
                  <a:srgbClr val="FF0000"/>
                </a:solidFill>
              </a:rPr>
              <a:t>O Projeto Piloto será disponibilizado a todos os colaboradores, através da Intranet.</a:t>
            </a:r>
          </a:p>
          <a:p>
            <a:pPr marL="185738" algn="just"/>
            <a:endParaRPr lang="pt-BR" sz="2400" b="1" dirty="0"/>
          </a:p>
          <a:p>
            <a:pPr marL="265113" algn="l"/>
            <a:r>
              <a:rPr lang="pt-BR" sz="2400" b="1" dirty="0" smtClean="0"/>
              <a:t>Os interessados em integrar o </a:t>
            </a:r>
            <a:r>
              <a:rPr lang="pt-BR" sz="2400" b="1" dirty="0" smtClean="0">
                <a:solidFill>
                  <a:srgbClr val="00B0F0"/>
                </a:solidFill>
              </a:rPr>
              <a:t>Grupo de Trabalho do Voluntariado </a:t>
            </a:r>
            <a:r>
              <a:rPr lang="pt-BR" sz="2400" b="1" dirty="0" smtClean="0"/>
              <a:t>poderão                        realizar suas inscrições no Departamento Administrativo – Programas de Desenvolvimento de Pessoas.</a:t>
            </a:r>
            <a:endParaRPr lang="pt-BR" sz="2400" b="1" dirty="0">
              <a:solidFill>
                <a:srgbClr val="FF0000"/>
              </a:solidFill>
            </a:endParaRPr>
          </a:p>
          <a:p>
            <a:r>
              <a:rPr lang="pt-BR" dirty="0"/>
              <a:t> 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  <p:pic>
        <p:nvPicPr>
          <p:cNvPr id="4" name="Imagem 3" descr="Imagem relacionad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7348" y="8981640"/>
            <a:ext cx="2865755" cy="10528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10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pt-BR" sz="1600" dirty="0"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OBJETIVO</a:t>
            </a:r>
          </a:p>
          <a:p>
            <a:r>
              <a:rPr lang="pt-BR" sz="2800" b="1" dirty="0"/>
              <a:t>Estabelecer rol de ações para incentivar e apoiar o voluntariado</a:t>
            </a:r>
          </a:p>
          <a:p>
            <a:r>
              <a:rPr lang="pt-BR" sz="2800" b="1" dirty="0"/>
              <a:t>por parte dos </a:t>
            </a:r>
            <a:r>
              <a:rPr lang="pt-BR" sz="2800" b="1" dirty="0" smtClean="0"/>
              <a:t>colaboradores </a:t>
            </a:r>
            <a:r>
              <a:rPr lang="pt-BR" sz="2800" b="1" dirty="0"/>
              <a:t>da COHAB e SEHAB.</a:t>
            </a:r>
          </a:p>
          <a:p>
            <a:endParaRPr lang="pt-BR" sz="1000" b="1" dirty="0"/>
          </a:p>
          <a:p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VOLUNTARIADO</a:t>
            </a:r>
            <a:r>
              <a:rPr lang="pt-BR" sz="2800" b="1" dirty="0"/>
              <a:t> </a:t>
            </a:r>
          </a:p>
          <a:p>
            <a:r>
              <a:rPr lang="pt-BR" sz="2800" b="1" dirty="0"/>
              <a:t>“Um ato de cidadania, uma maneira de </a:t>
            </a:r>
          </a:p>
          <a:p>
            <a:r>
              <a:rPr lang="pt-BR" sz="2800" b="1" dirty="0"/>
              <a:t>ajudar a construir uma sociedade melhor e uma forma</a:t>
            </a:r>
          </a:p>
          <a:p>
            <a:r>
              <a:rPr lang="pt-BR" sz="2800" b="1" dirty="0"/>
              <a:t>de encontrar e conhecer pessoas”.</a:t>
            </a:r>
          </a:p>
          <a:p>
            <a:endParaRPr lang="pt-BR" sz="1000" b="1" dirty="0"/>
          </a:p>
          <a:p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PÚBLICO ALVO INTERNO</a:t>
            </a:r>
          </a:p>
          <a:p>
            <a:r>
              <a:rPr lang="pt-BR" b="1" dirty="0" smtClean="0"/>
              <a:t>Colaboradores da COHAB e SEHAB,</a:t>
            </a:r>
          </a:p>
          <a:p>
            <a:r>
              <a:rPr lang="pt-BR" b="1" dirty="0"/>
              <a:t>s</a:t>
            </a:r>
            <a:r>
              <a:rPr lang="pt-BR" b="1" dirty="0" smtClean="0"/>
              <a:t>eus familiares e outros interessados.</a:t>
            </a:r>
          </a:p>
          <a:p>
            <a:endParaRPr lang="pt-BR" sz="1000" b="1" dirty="0"/>
          </a:p>
          <a:p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META</a:t>
            </a:r>
          </a:p>
          <a:p>
            <a:r>
              <a:rPr lang="pt-BR" b="1" dirty="0" smtClean="0"/>
              <a:t>Participação mínima de 10% do quadro de colaboradores:</a:t>
            </a:r>
          </a:p>
          <a:p>
            <a:r>
              <a:rPr lang="pt-BR" b="1" dirty="0" smtClean="0"/>
              <a:t>funcionários, diretores, estagiários e patrulheiros.</a:t>
            </a:r>
          </a:p>
          <a:p>
            <a:r>
              <a:rPr lang="pt-BR" b="1" dirty="0" smtClean="0"/>
              <a:t>25 pessoas aproximadamente.</a:t>
            </a:r>
          </a:p>
          <a:p>
            <a:endParaRPr lang="pt-BR" b="1" dirty="0" smtClean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28647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>
              <a:solidFill>
                <a:srgbClr val="FF0000"/>
              </a:solidFill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>
              <a:solidFill>
                <a:srgbClr val="FF0000"/>
              </a:solidFill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 smtClean="0">
              <a:solidFill>
                <a:srgbClr val="FF0000"/>
              </a:solidFill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sz="2400" b="1" dirty="0">
              <a:solidFill>
                <a:srgbClr val="FF0000"/>
              </a:solidFill>
            </a:endParaRPr>
          </a:p>
          <a:p>
            <a:endParaRPr lang="pt-BR" dirty="0"/>
          </a:p>
          <a:p>
            <a:endParaRPr lang="pt-BR" dirty="0"/>
          </a:p>
          <a:p>
            <a:r>
              <a:rPr lang="pt-B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Diretoria Comercial, Administrativa e Financeira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pt-BR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Departamento Administrativo</a:t>
            </a:r>
          </a:p>
          <a:p>
            <a:r>
              <a:rPr lang="pt-BR" sz="2000" b="1" i="1" dirty="0" smtClean="0">
                <a:solidFill>
                  <a:srgbClr val="FF0000"/>
                </a:solidFill>
                <a:latin typeface="Segoe Print" panose="02000600000000000000" pitchFamily="2" charset="0"/>
              </a:rPr>
              <a:t>Programas de Desenvolvimento de Pessoas</a:t>
            </a:r>
          </a:p>
          <a:p>
            <a:endParaRPr lang="pt-BR" sz="1000" b="1" dirty="0">
              <a:latin typeface="Segoe Print" panose="02000600000000000000" pitchFamily="2" charset="0"/>
            </a:endParaRPr>
          </a:p>
          <a:p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Janeiro 2020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9400" algn="l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000" b="1" dirty="0"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Arial" panose="020B060402020202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6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7940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30250" algn="just" defTabSz="12065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  <p:pic>
        <p:nvPicPr>
          <p:cNvPr id="4" name="Imagem 3" descr="http://www.cohabcp.com.br/imagens/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2071" y="2028892"/>
            <a:ext cx="1885077" cy="1694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610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pt-BR" sz="1600" dirty="0"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endParaRPr lang="pt-BR" sz="1000" b="1" dirty="0">
              <a:solidFill>
                <a:srgbClr val="00B0F0"/>
              </a:solidFill>
            </a:endParaRPr>
          </a:p>
          <a:p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ENGAJAMENTO DOS COLABORADORES</a:t>
            </a:r>
          </a:p>
          <a:p>
            <a:r>
              <a:rPr lang="pt-BR" sz="2800" b="1" dirty="0"/>
              <a:t>Por livre e espontânea vontade, com opção de escolher</a:t>
            </a:r>
          </a:p>
          <a:p>
            <a:r>
              <a:rPr lang="pt-BR" sz="2800" b="1" dirty="0"/>
              <a:t>onde e como atuar.</a:t>
            </a:r>
          </a:p>
          <a:p>
            <a:endParaRPr lang="pt-BR" sz="2800" b="1" dirty="0">
              <a:solidFill>
                <a:srgbClr val="00B0F0"/>
              </a:solidFill>
            </a:endParaRPr>
          </a:p>
          <a:p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PÚBLICO ALVO EXTERNO</a:t>
            </a:r>
          </a:p>
          <a:p>
            <a:r>
              <a:rPr lang="pt-BR" sz="2800" b="1" dirty="0"/>
              <a:t>Comunidades carentes atendidas por entidades sociais e públicas </a:t>
            </a:r>
          </a:p>
          <a:p>
            <a:r>
              <a:rPr lang="pt-BR" sz="2800" b="1" dirty="0"/>
              <a:t>e outras indicadas pelas áreas sociais da COHAB e SEHAB.</a:t>
            </a:r>
          </a:p>
          <a:p>
            <a:endParaRPr lang="pt-BR" sz="2800" b="1" dirty="0"/>
          </a:p>
          <a:p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HISTÓRICO DA PROPOSTA DO PROGRAMA</a:t>
            </a:r>
          </a:p>
          <a:p>
            <a:pPr algn="l"/>
            <a:r>
              <a:rPr lang="pt-BR" sz="2800" b="1" dirty="0"/>
              <a:t>	</a:t>
            </a:r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a) </a:t>
            </a:r>
            <a:r>
              <a:rPr lang="pt-BR" sz="2800" b="1" dirty="0"/>
              <a:t>Caráter social da COHAB e SEHAB.</a:t>
            </a:r>
          </a:p>
          <a:p>
            <a:pPr algn="l"/>
            <a:r>
              <a:rPr lang="pt-BR" sz="2800" b="1" dirty="0"/>
              <a:t>	</a:t>
            </a:r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b) </a:t>
            </a:r>
            <a:r>
              <a:rPr lang="pt-BR" sz="2800" b="1" dirty="0"/>
              <a:t>Necessidade de promover ações que auxiliem a população 	</a:t>
            </a:r>
            <a:r>
              <a:rPr lang="pt-BR" sz="2800" b="1" dirty="0" smtClean="0"/>
              <a:t>carente </a:t>
            </a:r>
            <a:r>
              <a:rPr lang="pt-BR" sz="2800" b="1" dirty="0"/>
              <a:t>	dos diversos programas </a:t>
            </a:r>
            <a:r>
              <a:rPr lang="pt-BR" sz="2800" b="1" dirty="0" smtClean="0"/>
              <a:t>habitacionais, </a:t>
            </a:r>
            <a:r>
              <a:rPr lang="pt-BR" sz="2800" b="1" dirty="0"/>
              <a:t>e aos menos 	favorecidos da comunidade campineira.</a:t>
            </a:r>
          </a:p>
          <a:p>
            <a:pPr algn="l"/>
            <a:r>
              <a:rPr lang="pt-BR" sz="2800" b="1" dirty="0"/>
              <a:t>	</a:t>
            </a:r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c) </a:t>
            </a:r>
            <a:r>
              <a:rPr lang="pt-BR" sz="2800" b="1" dirty="0"/>
              <a:t>Possibilidade de que o corpo funcional auxilie nas ações de 	responsabilidade social, através do trabalho voluntário.</a:t>
            </a:r>
          </a:p>
          <a:p>
            <a:endParaRPr lang="pt-BR" sz="2800" b="1" dirty="0"/>
          </a:p>
          <a:p>
            <a:endParaRPr lang="pt-BR" sz="2800" b="1" dirty="0"/>
          </a:p>
          <a:p>
            <a:endParaRPr lang="pt-BR" sz="2800" b="1" dirty="0"/>
          </a:p>
          <a:p>
            <a:endParaRPr lang="pt-BR" b="1" dirty="0" smtClean="0">
              <a:solidFill>
                <a:srgbClr val="00B0F0"/>
              </a:solidFill>
            </a:endParaRP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41712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FF000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FF000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endParaRPr lang="pt-BR" sz="1000" b="1" dirty="0">
              <a:solidFill>
                <a:srgbClr val="00B0F0"/>
              </a:solidFill>
            </a:endParaRPr>
          </a:p>
          <a:p>
            <a:r>
              <a:rPr lang="pt-BR" sz="2400" b="1" dirty="0">
                <a:solidFill>
                  <a:srgbClr val="00B0F0"/>
                </a:solidFill>
                <a:latin typeface="Segoe Print" panose="02000600000000000000" pitchFamily="2" charset="0"/>
              </a:rPr>
              <a:t>JUSTIFICATIVAS PARA IMPLANTAÇÃO DO PROGRAMA</a:t>
            </a:r>
          </a:p>
          <a:p>
            <a:endParaRPr lang="pt-BR" sz="2400" b="1" dirty="0" smtClean="0"/>
          </a:p>
          <a:p>
            <a:r>
              <a:rPr lang="pt-BR" sz="2400" b="1" dirty="0" smtClean="0"/>
              <a:t>Ganhos </a:t>
            </a:r>
            <a:r>
              <a:rPr lang="pt-BR" sz="2400" b="1" dirty="0"/>
              <a:t>que se espera auferir</a:t>
            </a:r>
            <a:r>
              <a:rPr lang="pt-BR" sz="2400" b="1" dirty="0" smtClean="0"/>
              <a:t>:</a:t>
            </a:r>
          </a:p>
          <a:p>
            <a:pPr marL="185738" algn="l"/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Comunidade</a:t>
            </a:r>
            <a:r>
              <a:rPr lang="pt-BR" sz="2400" b="1" dirty="0">
                <a:solidFill>
                  <a:srgbClr val="00B0F0"/>
                </a:solidFill>
              </a:rPr>
              <a:t>: </a:t>
            </a:r>
          </a:p>
          <a:p>
            <a:pPr marL="185738" algn="l"/>
            <a:r>
              <a:rPr lang="pt-BR" sz="2400" b="1" dirty="0"/>
              <a:t>Participar do esforço social para redução de problemas que afligem a comunidade e que </a:t>
            </a:r>
            <a:r>
              <a:rPr lang="pt-BR" sz="2400" b="1" dirty="0" smtClean="0"/>
              <a:t>possa </a:t>
            </a:r>
            <a:r>
              <a:rPr lang="pt-BR" sz="2400" b="1" dirty="0"/>
              <a:t>melhorar a qualidade de vida e construir uma sociedade mais </a:t>
            </a:r>
            <a:r>
              <a:rPr lang="pt-BR" sz="2400" b="1" dirty="0" smtClean="0"/>
              <a:t>saudável.</a:t>
            </a:r>
            <a:endParaRPr lang="pt-BR" sz="2400" dirty="0"/>
          </a:p>
          <a:p>
            <a:pPr marL="185738" algn="l"/>
            <a:endParaRPr lang="pt-BR" sz="2400" b="1" dirty="0" smtClean="0">
              <a:solidFill>
                <a:srgbClr val="00B0F0"/>
              </a:solidFill>
              <a:latin typeface="Segoe Print" panose="02000600000000000000" pitchFamily="2" charset="0"/>
            </a:endParaRPr>
          </a:p>
          <a:p>
            <a:pPr marL="185738" algn="l"/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Colaboradores</a:t>
            </a:r>
            <a:r>
              <a:rPr lang="pt-BR" sz="2400" b="1" dirty="0">
                <a:solidFill>
                  <a:srgbClr val="00B0F0"/>
                </a:solidFill>
              </a:rPr>
              <a:t>:</a:t>
            </a:r>
          </a:p>
          <a:p>
            <a:pPr marL="185738" algn="l"/>
            <a:r>
              <a:rPr lang="pt-BR" sz="2400" b="1" dirty="0"/>
              <a:t>Auxiliar no desenvolvimento de habilidades pessoais, além da satisfação </a:t>
            </a:r>
            <a:r>
              <a:rPr lang="pt-BR" sz="2400" b="1" dirty="0" smtClean="0"/>
              <a:t>de </a:t>
            </a:r>
            <a:r>
              <a:rPr lang="pt-BR" sz="2400" b="1" dirty="0"/>
              <a:t>estar participando de um ato de cidadania e ajudando na construção </a:t>
            </a:r>
            <a:r>
              <a:rPr lang="pt-BR" sz="2400" b="1" dirty="0" smtClean="0"/>
              <a:t>de </a:t>
            </a:r>
            <a:r>
              <a:rPr lang="pt-BR" sz="2400" b="1" dirty="0"/>
              <a:t>uma sociedade melhor.</a:t>
            </a:r>
          </a:p>
          <a:p>
            <a:pPr marL="185738" algn="l"/>
            <a:endParaRPr lang="pt-BR" sz="2400" b="1" dirty="0" smtClean="0">
              <a:solidFill>
                <a:srgbClr val="00B0F0"/>
              </a:solidFill>
              <a:latin typeface="Segoe Print" panose="02000600000000000000" pitchFamily="2" charset="0"/>
            </a:endParaRPr>
          </a:p>
          <a:p>
            <a:pPr marL="185738" algn="l"/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Empresa</a:t>
            </a:r>
            <a:r>
              <a:rPr lang="pt-BR" sz="2400" b="1" dirty="0">
                <a:solidFill>
                  <a:srgbClr val="00B0F0"/>
                </a:solidFill>
              </a:rPr>
              <a:t>:</a:t>
            </a:r>
          </a:p>
          <a:p>
            <a:pPr marL="185738" algn="l"/>
            <a:r>
              <a:rPr lang="pt-BR" sz="2400" b="1" dirty="0"/>
              <a:t>Cumprir suas obrigações para com a responsabilidade social e respeito </a:t>
            </a:r>
            <a:r>
              <a:rPr lang="pt-BR" sz="2400" b="1" dirty="0" smtClean="0"/>
              <a:t>ao </a:t>
            </a:r>
            <a:r>
              <a:rPr lang="pt-BR" sz="2400" b="1" dirty="0"/>
              <a:t>meio ambiente, promovendo a socialização e cidadania de seus colaboradores. </a:t>
            </a:r>
          </a:p>
          <a:p>
            <a:pPr marL="185738" algn="l"/>
            <a:r>
              <a:rPr lang="pt-BR" sz="2400" b="1" dirty="0"/>
              <a:t>Apoiar os ideais dos seus colaboradores que têm, </a:t>
            </a:r>
            <a:r>
              <a:rPr lang="pt-BR" sz="2400" b="1" dirty="0" smtClean="0"/>
              <a:t>ocasionalmente, </a:t>
            </a:r>
            <a:r>
              <a:rPr lang="pt-BR" sz="2400" b="1" dirty="0"/>
              <a:t>por iniciativa própria, promovido ações sociais que visam beneficiar pessoas carentes.</a:t>
            </a:r>
          </a:p>
          <a:p>
            <a:pPr marL="185738" algn="l"/>
            <a:r>
              <a:rPr lang="pt-BR" sz="2400" b="1" dirty="0"/>
              <a:t>A COHAB sempre apoiou essas ações através de seus setores próprios.</a:t>
            </a:r>
          </a:p>
          <a:p>
            <a:endParaRPr lang="pt-BR" sz="1200" b="1" dirty="0"/>
          </a:p>
          <a:p>
            <a:r>
              <a:rPr lang="pt-BR" sz="2200" b="1" dirty="0">
                <a:solidFill>
                  <a:srgbClr val="FF0000"/>
                </a:solidFill>
              </a:rPr>
              <a:t>A COHAB poderá formar </a:t>
            </a:r>
            <a:r>
              <a:rPr lang="pt-BR" sz="2200" b="1" dirty="0" smtClean="0">
                <a:solidFill>
                  <a:srgbClr val="FF0000"/>
                </a:solidFill>
              </a:rPr>
              <a:t>parcerias </a:t>
            </a:r>
            <a:r>
              <a:rPr lang="pt-BR" sz="2200" b="1" dirty="0">
                <a:solidFill>
                  <a:srgbClr val="FF0000"/>
                </a:solidFill>
              </a:rPr>
              <a:t>com outras empresas que mantenham programas semelhantes, </a:t>
            </a:r>
            <a:r>
              <a:rPr lang="pt-BR" sz="2200" b="1" dirty="0" smtClean="0">
                <a:solidFill>
                  <a:srgbClr val="FF0000"/>
                </a:solidFill>
              </a:rPr>
              <a:t>para viabilizar ações </a:t>
            </a:r>
            <a:r>
              <a:rPr lang="pt-BR" sz="2200" b="1" dirty="0">
                <a:solidFill>
                  <a:srgbClr val="FF0000"/>
                </a:solidFill>
              </a:rPr>
              <a:t>sociais </a:t>
            </a:r>
            <a:r>
              <a:rPr lang="pt-BR" sz="2200" b="1" dirty="0" smtClean="0">
                <a:solidFill>
                  <a:srgbClr val="FF0000"/>
                </a:solidFill>
              </a:rPr>
              <a:t>que possam atingir </a:t>
            </a:r>
            <a:r>
              <a:rPr lang="pt-BR" sz="2200" b="1" dirty="0">
                <a:solidFill>
                  <a:srgbClr val="FF0000"/>
                </a:solidFill>
              </a:rPr>
              <a:t>um </a:t>
            </a:r>
            <a:r>
              <a:rPr lang="pt-BR" sz="2200" b="1" dirty="0" smtClean="0">
                <a:solidFill>
                  <a:srgbClr val="FF0000"/>
                </a:solidFill>
              </a:rPr>
              <a:t>maior número de                        pessoas a </a:t>
            </a:r>
            <a:r>
              <a:rPr lang="pt-BR" sz="2200" b="1" dirty="0">
                <a:solidFill>
                  <a:srgbClr val="FF0000"/>
                </a:solidFill>
              </a:rPr>
              <a:t>serem atendidas.</a:t>
            </a:r>
            <a:endParaRPr lang="pt-BR" sz="2200" b="1" dirty="0" smtClean="0">
              <a:solidFill>
                <a:srgbClr val="FF0000"/>
              </a:solidFill>
            </a:endParaRP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23333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endParaRPr lang="pt-BR" sz="1600" dirty="0"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METODOLOGIA</a:t>
            </a:r>
            <a:endParaRPr lang="pt-BR" sz="2400" b="1" dirty="0">
              <a:solidFill>
                <a:srgbClr val="00B0F0"/>
              </a:solidFill>
              <a:latin typeface="Segoe Print" panose="02000600000000000000" pitchFamily="2" charset="0"/>
            </a:endParaRPr>
          </a:p>
          <a:p>
            <a:pPr marL="265113"/>
            <a:r>
              <a:rPr lang="pt-BR" sz="2400" b="1" dirty="0" smtClean="0">
                <a:solidFill>
                  <a:srgbClr val="00B0F0"/>
                </a:solidFill>
                <a:latin typeface="Segoe Print" panose="02000600000000000000" pitchFamily="2" charset="0"/>
              </a:rPr>
              <a:t>Grupo de Trabalho do Voluntariado</a:t>
            </a:r>
          </a:p>
          <a:p>
            <a:pPr marL="265113"/>
            <a:endParaRPr lang="pt-BR" sz="1200" b="1" dirty="0">
              <a:solidFill>
                <a:srgbClr val="00B0F0"/>
              </a:solidFill>
              <a:latin typeface="Segoe Print" panose="02000600000000000000" pitchFamily="2" charset="0"/>
            </a:endParaRPr>
          </a:p>
          <a:p>
            <a:pPr marL="1166813" algn="just"/>
            <a:r>
              <a:rPr lang="pt-BR" sz="2400" b="1" dirty="0" smtClean="0">
                <a:solidFill>
                  <a:srgbClr val="00B0F0"/>
                </a:solidFill>
              </a:rPr>
              <a:t>&gt;</a:t>
            </a:r>
            <a:r>
              <a:rPr lang="pt-BR" sz="2400" b="1" dirty="0" smtClean="0"/>
              <a:t>   Composto </a:t>
            </a:r>
            <a:r>
              <a:rPr lang="pt-BR" sz="2400" b="1" dirty="0"/>
              <a:t>por colaboradores que </a:t>
            </a:r>
            <a:r>
              <a:rPr lang="pt-BR" sz="2400" b="1" dirty="0" smtClean="0"/>
              <a:t>queiram </a:t>
            </a:r>
            <a:r>
              <a:rPr lang="pt-BR" sz="2400" b="1" dirty="0"/>
              <a:t>participar dos </a:t>
            </a:r>
            <a:endParaRPr lang="pt-BR" sz="2400" b="1" dirty="0" smtClean="0"/>
          </a:p>
          <a:p>
            <a:pPr marL="1166813" algn="just"/>
            <a:r>
              <a:rPr lang="pt-BR" sz="2400" b="1" dirty="0" smtClean="0"/>
              <a:t>     procedimentos </a:t>
            </a:r>
            <a:r>
              <a:rPr lang="pt-BR" sz="2400" b="1" dirty="0"/>
              <a:t>administrativos para implantação do programa. </a:t>
            </a:r>
          </a:p>
          <a:p>
            <a:pPr marL="1166813" algn="just"/>
            <a:r>
              <a:rPr lang="pt-BR" sz="2400" b="1" dirty="0" smtClean="0">
                <a:solidFill>
                  <a:srgbClr val="00B0F0"/>
                </a:solidFill>
              </a:rPr>
              <a:t>&gt;</a:t>
            </a:r>
            <a:r>
              <a:rPr lang="pt-BR" sz="2400" b="1" dirty="0" smtClean="0"/>
              <a:t>   Os </a:t>
            </a:r>
            <a:r>
              <a:rPr lang="pt-BR" sz="2400" b="1" dirty="0"/>
              <a:t>interessados deverão se inscrever na CGPES.</a:t>
            </a:r>
          </a:p>
          <a:p>
            <a:pPr marL="1166813" algn="just"/>
            <a:r>
              <a:rPr lang="pt-BR" sz="2400" b="1" dirty="0" smtClean="0">
                <a:solidFill>
                  <a:srgbClr val="00B0F0"/>
                </a:solidFill>
              </a:rPr>
              <a:t>&gt;</a:t>
            </a:r>
            <a:r>
              <a:rPr lang="pt-BR" sz="2400" b="1" dirty="0" smtClean="0"/>
              <a:t>   O </a:t>
            </a:r>
            <a:r>
              <a:rPr lang="pt-BR" sz="2400" b="1" dirty="0"/>
              <a:t>grupo será oficializado por portaria do Gabinete da Presidência </a:t>
            </a:r>
          </a:p>
          <a:p>
            <a:pPr marL="1166813" algn="just"/>
            <a:r>
              <a:rPr lang="pt-BR" sz="2400" b="1" dirty="0" smtClean="0"/>
              <a:t>     e </a:t>
            </a:r>
            <a:r>
              <a:rPr lang="pt-BR" sz="2400" b="1" dirty="0"/>
              <a:t>terá os seguintes objetivos</a:t>
            </a:r>
            <a:r>
              <a:rPr lang="pt-BR" sz="2400" b="1" dirty="0" smtClean="0"/>
              <a:t>:</a:t>
            </a:r>
          </a:p>
          <a:p>
            <a:pPr marL="1166813" algn="just"/>
            <a:endParaRPr lang="pt-BR" sz="1200" b="1" dirty="0" smtClean="0"/>
          </a:p>
          <a:p>
            <a:pPr marL="2052637" indent="-342900" algn="just">
              <a:buFont typeface="Calibri" panose="020F0502020204030204" pitchFamily="34" charset="0"/>
              <a:buChar char="•"/>
            </a:pPr>
            <a:r>
              <a:rPr lang="pt-BR" sz="2400" b="1" dirty="0" smtClean="0">
                <a:solidFill>
                  <a:srgbClr val="FF0000"/>
                </a:solidFill>
              </a:rPr>
              <a:t>Disseminar </a:t>
            </a:r>
            <a:r>
              <a:rPr lang="pt-BR" sz="2400" b="1" dirty="0">
                <a:solidFill>
                  <a:srgbClr val="FF0000"/>
                </a:solidFill>
              </a:rPr>
              <a:t>o conceito de voluntariado na empresa;</a:t>
            </a:r>
          </a:p>
          <a:p>
            <a:pPr marL="2052637" indent="-342900" algn="just">
              <a:buFont typeface="Calibri" panose="020F050202020403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Organizar e divulgar programas e projetos em andamento;</a:t>
            </a:r>
          </a:p>
          <a:p>
            <a:pPr marL="2052637" indent="-342900" algn="just">
              <a:buFont typeface="Calibri" panose="020F050202020403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Implantar novos projetos e programas;</a:t>
            </a:r>
          </a:p>
          <a:p>
            <a:pPr marL="2052637" indent="-342900" algn="just">
              <a:buFont typeface="Calibri" panose="020F050202020403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Organizar campanhas; </a:t>
            </a:r>
          </a:p>
          <a:p>
            <a:pPr marL="2052637" indent="-342900" algn="just">
              <a:buFont typeface="Calibri" panose="020F0502020204030204" pitchFamily="34" charset="0"/>
              <a:buChar char="•"/>
            </a:pPr>
            <a:r>
              <a:rPr lang="pt-BR" sz="2400" b="1" dirty="0">
                <a:solidFill>
                  <a:srgbClr val="FF0000"/>
                </a:solidFill>
              </a:rPr>
              <a:t>Elaborar relatórios dos resultados dos trabalhos voluntários</a:t>
            </a:r>
            <a:r>
              <a:rPr lang="pt-BR" sz="2400" b="1" dirty="0" smtClean="0">
                <a:solidFill>
                  <a:srgbClr val="FF0000"/>
                </a:solidFill>
              </a:rPr>
              <a:t>.</a:t>
            </a:r>
          </a:p>
          <a:p>
            <a:pPr marL="1338263" indent="-171450" algn="just">
              <a:buFont typeface="Calibri" panose="020F0502020204030204" pitchFamily="34" charset="0"/>
              <a:buChar char="•"/>
            </a:pPr>
            <a:endParaRPr lang="pt-BR" sz="1200" b="1" dirty="0" smtClean="0">
              <a:solidFill>
                <a:srgbClr val="FF0000"/>
              </a:solidFill>
            </a:endParaRPr>
          </a:p>
          <a:p>
            <a:pPr marL="1166813" algn="just"/>
            <a:r>
              <a:rPr lang="pt-BR" sz="2400" b="1" dirty="0" smtClean="0"/>
              <a:t>A </a:t>
            </a:r>
            <a:r>
              <a:rPr lang="pt-BR" sz="2400" b="1" dirty="0"/>
              <a:t>primeira tarefa do Grupo de </a:t>
            </a:r>
            <a:r>
              <a:rPr lang="pt-BR" sz="2400" b="1" dirty="0" smtClean="0"/>
              <a:t>Trabalho </a:t>
            </a:r>
            <a:r>
              <a:rPr lang="pt-BR" sz="2400" b="1" dirty="0"/>
              <a:t>será </a:t>
            </a:r>
            <a:r>
              <a:rPr lang="pt-BR" sz="2400" b="1" dirty="0" smtClean="0"/>
              <a:t>encaminhar questionários</a:t>
            </a:r>
          </a:p>
          <a:p>
            <a:pPr marL="1166813" algn="just"/>
            <a:r>
              <a:rPr lang="pt-BR" sz="2400" b="1" dirty="0" smtClean="0"/>
              <a:t>a </a:t>
            </a:r>
            <a:r>
              <a:rPr lang="pt-BR" sz="2400" b="1" dirty="0"/>
              <a:t>todos os </a:t>
            </a:r>
            <a:r>
              <a:rPr lang="pt-BR" sz="2400" b="1" dirty="0" smtClean="0"/>
              <a:t>colaboradores (modelo já elaborado), </a:t>
            </a:r>
            <a:r>
              <a:rPr lang="pt-BR" sz="2400" b="1" dirty="0"/>
              <a:t>para conhecer o interesse </a:t>
            </a:r>
            <a:endParaRPr lang="pt-BR" sz="2400" b="1" dirty="0" smtClean="0"/>
          </a:p>
          <a:p>
            <a:pPr marL="1166813" algn="just"/>
            <a:r>
              <a:rPr lang="pt-BR" sz="2400" b="1" dirty="0" smtClean="0"/>
              <a:t>destes </a:t>
            </a:r>
            <a:r>
              <a:rPr lang="pt-BR" sz="2400" b="1" dirty="0"/>
              <a:t>em </a:t>
            </a:r>
            <a:r>
              <a:rPr lang="pt-BR" sz="2400" b="1" dirty="0" smtClean="0"/>
              <a:t>participar do voluntariado </a:t>
            </a:r>
            <a:r>
              <a:rPr lang="pt-BR" sz="2400" b="1" dirty="0"/>
              <a:t>e coletar sugestões.</a:t>
            </a:r>
          </a:p>
          <a:p>
            <a:pPr algn="just"/>
            <a:endParaRPr lang="pt-BR" sz="2800" b="1" dirty="0"/>
          </a:p>
          <a:p>
            <a:pPr algn="just"/>
            <a:endParaRPr lang="pt-BR" sz="2800" b="1" dirty="0"/>
          </a:p>
          <a:p>
            <a:pPr algn="just"/>
            <a:endParaRPr lang="pt-BR" sz="2800" b="1" dirty="0"/>
          </a:p>
          <a:p>
            <a:endParaRPr lang="pt-BR" sz="2800" b="1" dirty="0"/>
          </a:p>
          <a:p>
            <a:endParaRPr lang="pt-BR" b="1" dirty="0" smtClean="0">
              <a:solidFill>
                <a:srgbClr val="00B0F0"/>
              </a:solidFill>
            </a:endParaRP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87471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 fontScale="77500" lnSpcReduction="20000"/>
          </a:bodyPr>
          <a:lstStyle/>
          <a:p>
            <a:endParaRPr lang="pt-BR" sz="1600" dirty="0">
              <a:latin typeface="Bahnschrift SemiBold" panose="020B0502040204020203" pitchFamily="34" charset="0"/>
              <a:cs typeface="Arial" panose="020B0604020202020204" pitchFamily="34" charset="0"/>
            </a:endParaRPr>
          </a:p>
          <a:p>
            <a:endParaRPr lang="pt-BR" sz="1000" b="1" dirty="0">
              <a:solidFill>
                <a:srgbClr val="00B0F0"/>
              </a:solidFill>
            </a:endParaRP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31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Modelo de questionário para pesquisa entre funcionários</a:t>
            </a:r>
            <a:r>
              <a:rPr lang="pt-BR" altLang="pt-BR" sz="3100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5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Nome do (a) funcionário (a): 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               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altLang="pt-BR" sz="2800" dirty="0">
              <a:cs typeface="Arial" panose="020B0604020202020204" pitchFamily="34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Cargo:  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Coordenadoria: 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Departamento: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pt-BR" altLang="pt-BR" sz="2800" dirty="0">
              <a:cs typeface="Arial" panose="020B0604020202020204" pitchFamily="34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Telefone: 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e-mail: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                                                         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dirty="0">
              <a:cs typeface="Arial" panose="020B0604020202020204" pitchFamily="34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1. Você participa ou já participou de algum trabalho voluntário?</a:t>
            </a: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Sim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          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Não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Se positivo, indique: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2. Nome da entidade ou do projeto no qual você está envolvido (a): </a:t>
            </a: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3. Atividade desenvolvida: </a:t>
            </a: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4. Localização da entidade: </a:t>
            </a: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5. Você tem interesse em ampliar a sua participação como voluntário (a)?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Sim.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               	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Se positivo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, responda as próximas questões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.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Não.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Se negativo</a:t>
            </a:r>
            <a:r>
              <a:rPr lang="pt-BR" altLang="pt-BR" sz="2800" u="sng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, siga diretamente para a questão 10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.</a:t>
            </a: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6. Em que área(s) de atuação você tem interesse em trabalhar?</a:t>
            </a:r>
            <a:endParaRPr lang="pt-BR" altLang="pt-BR" sz="2800" b="1" dirty="0">
              <a:solidFill>
                <a:srgbClr val="FF0000"/>
              </a:solidFill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Educação;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Meio Ambiente;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Saúde;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Esporte;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Arte e Cultura;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Assistência Social;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Defesa de Direitos;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marL="265113"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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pt-BR" altLang="pt-BR" sz="28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Monotype Sorts" charset="0"/>
              </a:rPr>
              <a:t>Outras. Quais: </a:t>
            </a:r>
            <a:endParaRPr lang="pt-BR" altLang="pt-BR" sz="2800" b="1" dirty="0">
              <a:cs typeface="Arial" panose="020B0604020202020204" pitchFamily="34" charset="0"/>
              <a:sym typeface="Monotype Sorts" charset="0"/>
            </a:endParaRPr>
          </a:p>
          <a:p>
            <a:pPr algn="just"/>
            <a:endParaRPr lang="pt-BR" sz="2800" b="1" dirty="0"/>
          </a:p>
          <a:p>
            <a:pPr algn="just"/>
            <a:endParaRPr lang="pt-BR" sz="2800" b="1" dirty="0"/>
          </a:p>
          <a:p>
            <a:endParaRPr lang="pt-BR" sz="2800" b="1" dirty="0"/>
          </a:p>
          <a:p>
            <a:endParaRPr lang="pt-BR" b="1" dirty="0" smtClean="0">
              <a:solidFill>
                <a:srgbClr val="00B0F0"/>
              </a:solidFill>
            </a:endParaRPr>
          </a:p>
          <a:p>
            <a:endParaRPr lang="pt-BR" b="1" dirty="0">
              <a:solidFill>
                <a:srgbClr val="00B0F0"/>
              </a:solidFill>
            </a:endParaRPr>
          </a:p>
          <a:p>
            <a:endParaRPr lang="pt-BR" b="1" dirty="0" smtClean="0">
              <a:solidFill>
                <a:srgbClr val="00B0F0"/>
              </a:solidFill>
            </a:endParaRPr>
          </a:p>
          <a:p>
            <a:endParaRPr lang="pt-BR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971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13648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7. Com que público você gostaria de trabalhar?</a:t>
            </a: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Crianças;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Adolescentes;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Adultos;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Idosos;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Portadores de deficiências;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Presidiários;</a:t>
            </a: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Monotype Sorts" charset="0"/>
              </a:rPr>
              <a:t>Outros. Quais: </a:t>
            </a: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Monotype Sorts" charset="0"/>
            </a:endParaRPr>
          </a:p>
          <a:p>
            <a:pPr marL="450850" indent="-31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8. Relacionamos a seguir alguns tipos de trabalho voluntário para você indicar as opções que </a:t>
            </a:r>
          </a:p>
          <a:p>
            <a:pPr marL="450850" indent="-31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mais lhe despertam interesse:</a:t>
            </a:r>
            <a:endParaRPr lang="pt-BR" altLang="pt-BR" sz="1050" b="1" dirty="0">
              <a:solidFill>
                <a:srgbClr val="FF0000"/>
              </a:solidFill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Atendimento direto ao público beneficiado;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Atividades de apoio, administrativas ou de manutenção;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Orientação e consultoria aos dirigentes do projeto ou entidade;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Participação em eventos, campanhas, mutirões;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Divulgação e arrecadação de fundos;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Outros. Quais: </a:t>
            </a: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9. Em que horário você teria interesse de atuar como voluntário (a)?</a:t>
            </a:r>
            <a:endParaRPr lang="pt-BR" altLang="pt-BR" sz="1050" b="1" dirty="0">
              <a:solidFill>
                <a:srgbClr val="FF0000"/>
              </a:solidFill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Durante a semana, de segunda a sexta-feira: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Manhã   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Tarde  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Noite</a:t>
            </a: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Fins de semana:</a:t>
            </a:r>
            <a:endParaRPr lang="pt-BR" altLang="pt-BR" sz="1050" b="1" dirty="0">
              <a:sym typeface="Monotype Sorts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Manhã   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Tarde  </a:t>
            </a:r>
            <a:r>
              <a:rPr lang="pt-BR" altLang="pt-BR" sz="20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sym typeface="Monotype Sorts" charset="0"/>
              </a:rPr>
              <a:t></a:t>
            </a:r>
            <a:r>
              <a:rPr lang="pt-BR" altLang="pt-BR" sz="1600" b="1" dirty="0">
                <a:solidFill>
                  <a:srgbClr val="00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Noite</a:t>
            </a: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indent="4476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050" b="1" dirty="0">
              <a:sym typeface="Monotype Sorts" charset="0"/>
            </a:endParaRPr>
          </a:p>
          <a:p>
            <a:pPr marL="450850" indent="-31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10. Faça alguns comentários e dê sugestões de como a empresa pode contribuir para apoiar e </a:t>
            </a:r>
          </a:p>
          <a:p>
            <a:pPr marL="450850" indent="-31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incentivar a prática voluntária de seus funcionários, dirigentes, familiares, </a:t>
            </a:r>
            <a:r>
              <a:rPr lang="pt-BR" altLang="pt-BR" sz="1600" b="1" dirty="0" err="1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ex-empregados</a:t>
            </a: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e </a:t>
            </a:r>
            <a:endParaRPr lang="pt-BR" altLang="pt-BR" sz="1600" b="1" dirty="0" smtClean="0">
              <a:solidFill>
                <a:srgbClr val="FF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450850" indent="-3175" algn="just" defTabSz="8890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1600" b="1" dirty="0" smtClean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parceiros</a:t>
            </a:r>
            <a:r>
              <a:rPr lang="pt-BR" altLang="pt-BR" sz="1600" b="1" dirty="0">
                <a:solidFill>
                  <a:srgbClr val="FF0000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: </a:t>
            </a:r>
            <a:endParaRPr lang="pt-BR" altLang="pt-BR" sz="2000" b="1" dirty="0">
              <a:solidFill>
                <a:srgbClr val="FF0000"/>
              </a:solidFill>
              <a:latin typeface="Tahoma" panose="020B0604030504040204" pitchFamily="34" charset="0"/>
              <a:ea typeface="Times New Roman" panose="02020603050405020304" pitchFamily="18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546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28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DEFINIÇÃO DAS COMUNIDADES</a:t>
            </a: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8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166813" algn="just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 pesquisa irá definir as comunidades que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poderão ser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beneficiadas </a:t>
            </a:r>
          </a:p>
          <a:p>
            <a:pPr marL="1166813" algn="just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 o trabalho de voluntariado.</a:t>
            </a:r>
          </a:p>
          <a:p>
            <a:pPr marL="265113" algn="just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Comunidade é qualquer conjunto populacional considerado </a:t>
            </a:r>
            <a:endParaRPr lang="pt-BR" altLang="pt-BR" sz="2400" b="1" dirty="0" smtClean="0">
              <a:solidFill>
                <a:srgbClr val="FF000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 smtClean="0">
                <a:solidFill>
                  <a:srgbClr val="FF000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como um </a:t>
            </a:r>
            <a:r>
              <a:rPr lang="pt-BR" altLang="pt-BR" sz="2400" b="1" dirty="0">
                <a:solidFill>
                  <a:srgbClr val="FF000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todo, em razão dos aspectos geográficos, </a:t>
            </a:r>
            <a:endParaRPr lang="pt-BR" altLang="pt-BR" sz="2400" b="1" dirty="0" smtClean="0">
              <a:solidFill>
                <a:srgbClr val="FF0000"/>
              </a:solidFill>
              <a:latin typeface="Segoe Print" panose="02000600000000000000" pitchFamily="2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265113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 smtClean="0">
                <a:solidFill>
                  <a:srgbClr val="FF000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econômicos e/ou </a:t>
            </a:r>
            <a:r>
              <a:rPr lang="pt-BR" altLang="pt-BR" sz="2400" b="1" dirty="0">
                <a:solidFill>
                  <a:srgbClr val="FF000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culturais.</a:t>
            </a:r>
          </a:p>
          <a:p>
            <a:pPr marL="265113" algn="just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166813" indent="-184150" algn="just" defTabSz="904875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Localização das comunidades a serem beneficiadas:</a:t>
            </a:r>
          </a:p>
          <a:p>
            <a:pPr marL="1616075" indent="-18415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Nos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empreendimentos da COHAB e SEHAB; 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Por indicação de áreas sociais dos órgãos citados; 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Por sugestão de órgãos públicos; 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Por orientação da Federação das Entidades Assistenciais </a:t>
            </a: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258887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   de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Campinas – FEAC;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Por solicitação de centros de voluntariado; 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Por entidades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filantrópicas;</a:t>
            </a: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No bairro onde o colaborador </a:t>
            </a: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reside. </a:t>
            </a: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616075" indent="-357188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0961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8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70961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10137775" algn="l"/>
                <a:tab pos="10760075" algn="l"/>
                <a:tab pos="10853738" algn="l"/>
              </a:tabLst>
            </a:pPr>
            <a:endParaRPr lang="pt-BR" altLang="pt-BR" sz="28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47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19737" y="398287"/>
            <a:ext cx="11305309" cy="718160"/>
          </a:xfrm>
          <a:noFill/>
          <a:ln>
            <a:noFill/>
          </a:ln>
        </p:spPr>
        <p:txBody>
          <a:bodyPr>
            <a:noAutofit/>
          </a:bodyPr>
          <a:lstStyle/>
          <a:p>
            <a:pPr algn="r"/>
            <a:r>
              <a:rPr lang="pt-BR" sz="2400" b="1" dirty="0">
                <a:solidFill>
                  <a:srgbClr val="FF0000"/>
                </a:solidFill>
                <a:latin typeface="Segoe Print" panose="02000600000000000000" pitchFamily="2" charset="0"/>
                <a:cs typeface="Arial" panose="020B0604020202020204" pitchFamily="34" charset="0"/>
              </a:rPr>
              <a:t>PROGRAMA DE VOLUNTARIADO EMPRESARIAL</a:t>
            </a:r>
            <a: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  <a:t/>
            </a:r>
            <a:br>
              <a:rPr lang="pt-BR" sz="2400" b="1" dirty="0">
                <a:solidFill>
                  <a:srgbClr val="00B0F0"/>
                </a:solidFill>
                <a:latin typeface="Bahnschrift SemiBold" panose="020B0502040204020203" pitchFamily="34" charset="0"/>
                <a:cs typeface="Arial" panose="020B0604020202020204" pitchFamily="34" charset="0"/>
              </a:rPr>
            </a:br>
            <a:r>
              <a:rPr lang="pt-BR" sz="2400" b="1" dirty="0">
                <a:latin typeface="+mn-lt"/>
                <a:cs typeface="Arial" panose="020B0604020202020204" pitchFamily="34" charset="0"/>
              </a:rPr>
              <a:t>COHAB - SEHAB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19737" y="1326527"/>
            <a:ext cx="11305309" cy="9234153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indent="4476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pt-BR" altLang="pt-BR" sz="1600" b="1" dirty="0">
              <a:solidFill>
                <a:srgbClr val="000000"/>
              </a:solidFill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indent="447675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pt-BR" altLang="pt-BR" sz="2400" b="1" dirty="0">
                <a:solidFill>
                  <a:srgbClr val="00B0F0"/>
                </a:solidFill>
                <a:latin typeface="Segoe Print" panose="02000600000000000000" pitchFamily="2" charset="0"/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LEVANTAMENTO DE INFORMAÇÕES E DEMANDAS</a:t>
            </a:r>
          </a:p>
          <a:p>
            <a:pPr marL="26511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265113" algn="l"/>
              </a:tabLst>
            </a:pPr>
            <a:endParaRPr lang="pt-BR" altLang="pt-BR" sz="2800" b="1" dirty="0">
              <a:solidFill>
                <a:srgbClr val="00B0F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901700" indent="-9366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 a indicação da comunidade, serão levantadas as seguintes </a:t>
            </a:r>
            <a:endParaRPr lang="pt-BR" altLang="pt-BR" sz="2400" b="1" dirty="0" smtClean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901700" indent="-9366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informações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: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Comunidade – nome, tipo, etc.;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Localização – endereço;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Número de pessoas que seriam beneficiadas;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Líder comunitário, se </a:t>
            </a:r>
            <a:r>
              <a:rPr lang="pt-BR" altLang="pt-BR" sz="24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houver.</a:t>
            </a:r>
            <a:endParaRPr lang="pt-BR" altLang="pt-BR" sz="2400" b="1" dirty="0">
              <a:solidFill>
                <a:srgbClr val="FF000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338263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endParaRPr lang="pt-BR" altLang="pt-BR" sz="12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709738" indent="-9017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Demandas: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Recursos financeiros;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Recursos técnicos;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Necessidades materiais;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Recursos </a:t>
            </a:r>
            <a:r>
              <a:rPr lang="pt-BR" altLang="pt-BR" sz="2400" b="1" dirty="0" smtClean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humanos.</a:t>
            </a:r>
            <a:endParaRPr lang="pt-BR" altLang="pt-BR" sz="2400" b="1" dirty="0">
              <a:solidFill>
                <a:srgbClr val="FF0000"/>
              </a:solidFill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endParaRPr lang="pt-BR" altLang="pt-BR" sz="12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  <a:p>
            <a:pPr marL="1709738" indent="-9937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808038" algn="l"/>
              </a:tabLst>
            </a:pPr>
            <a:r>
              <a:rPr lang="pt-BR" altLang="pt-BR" sz="2400" b="1" dirty="0" smtClean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  Áreas </a:t>
            </a:r>
            <a:r>
              <a:rPr lang="pt-BR" altLang="pt-BR" sz="2400" b="1" dirty="0"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 atuação: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Educação e cultura;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Saúde; 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Desenvolvimento comunitário;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Meio ambiente;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Cidadania;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Apoio familiar;</a:t>
            </a:r>
          </a:p>
          <a:p>
            <a:pPr marL="1709738" indent="-371475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Calibri" panose="020F0502020204030204" pitchFamily="34" charset="0"/>
              <a:buChar char="•"/>
              <a:tabLst>
                <a:tab pos="808038" algn="l"/>
              </a:tabLst>
            </a:pPr>
            <a:r>
              <a:rPr lang="pt-BR" altLang="pt-BR" sz="2400" b="1" dirty="0">
                <a:solidFill>
                  <a:srgbClr val="FF0000"/>
                </a:solidFill>
                <a:ea typeface="Times New Roman" panose="02020603050405020304" pitchFamily="18" charset="0"/>
                <a:cs typeface="Tahoma" panose="020B0604030504040204" pitchFamily="34" charset="0"/>
                <a:sym typeface="Monotype Sorts" charset="0"/>
              </a:rPr>
              <a:t>Outros.</a:t>
            </a:r>
          </a:p>
          <a:p>
            <a:pPr marL="1073150" indent="-34290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pt-BR" altLang="pt-BR" sz="2400" b="1" dirty="0">
              <a:ea typeface="Times New Roman" panose="02020603050405020304" pitchFamily="18" charset="0"/>
              <a:cs typeface="Tahoma" panose="020B0604030504040204" pitchFamily="34" charset="0"/>
              <a:sym typeface="Monotype Sort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886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1285</TotalTime>
  <Words>1818</Words>
  <Application>Microsoft Office PowerPoint</Application>
  <PresentationFormat>Personalizar</PresentationFormat>
  <Paragraphs>493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30" baseType="lpstr">
      <vt:lpstr>Arial</vt:lpstr>
      <vt:lpstr>Bahnschrift SemiBold</vt:lpstr>
      <vt:lpstr>Calibri</vt:lpstr>
      <vt:lpstr>Calibri Light</vt:lpstr>
      <vt:lpstr>Monotype Sorts</vt:lpstr>
      <vt:lpstr>Segoe Print</vt:lpstr>
      <vt:lpstr>Segoe Script</vt:lpstr>
      <vt:lpstr>Tahoma</vt:lpstr>
      <vt:lpstr>Times New Roman</vt:lpstr>
      <vt:lpstr>Office Theme</vt:lpstr>
      <vt:lpstr>Apresentação do PowerPoint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  <vt:lpstr>PROGRAMA DE VOLUNTARIADO EMPRESARIAL COHAB - SEHAB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DE VOLUNTARIADO EMPRESARIAL COHAB-CAMPINAS</dc:title>
  <dc:creator>pc000</dc:creator>
  <cp:lastModifiedBy>pc000</cp:lastModifiedBy>
  <cp:revision>212</cp:revision>
  <cp:lastPrinted>2020-01-09T11:41:14Z</cp:lastPrinted>
  <dcterms:created xsi:type="dcterms:W3CDTF">2019-12-02T14:37:55Z</dcterms:created>
  <dcterms:modified xsi:type="dcterms:W3CDTF">2020-01-31T17:06:01Z</dcterms:modified>
</cp:coreProperties>
</file>